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27" autoAdjust="0"/>
    <p:restoredTop sz="94660"/>
  </p:normalViewPr>
  <p:slideViewPr>
    <p:cSldViewPr>
      <p:cViewPr varScale="1">
        <p:scale>
          <a:sx n="72" d="100"/>
          <a:sy n="72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r-HR"/>
  <c:chart>
    <c:autoTitleDeleted val="1"/>
    <c:plotArea>
      <c:layout>
        <c:manualLayout>
          <c:layoutTarget val="inner"/>
          <c:xMode val="edge"/>
          <c:yMode val="edge"/>
          <c:x val="1.251148293963255E-2"/>
          <c:y val="0"/>
          <c:w val="0.49583333333333335"/>
          <c:h val="0.74375000000000013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cat>
            <c:strRef>
              <c:f>List1!$A$2:$A$6</c:f>
              <c:strCache>
                <c:ptCount val="5"/>
                <c:pt idx="0">
                  <c:v>Arktički - 1/25</c:v>
                </c:pt>
                <c:pt idx="1">
                  <c:v>Atlantski - 23/100</c:v>
                </c:pt>
                <c:pt idx="2">
                  <c:v>Indijski - 21/100</c:v>
                </c:pt>
                <c:pt idx="3">
                  <c:v>Tihi - x</c:v>
                </c:pt>
                <c:pt idx="4">
                  <c:v>Južni - 3/50</c:v>
                </c:pt>
              </c:strCache>
            </c:strRef>
          </c:cat>
          <c:val>
            <c:numRef>
              <c:f>List1!$B$2:$B$6</c:f>
              <c:numCache>
                <c:formatCode>#\ ???/???</c:formatCode>
                <c:ptCount val="5"/>
                <c:pt idx="0">
                  <c:v>4.0000000000000008E-2</c:v>
                </c:pt>
                <c:pt idx="1">
                  <c:v>0.23</c:v>
                </c:pt>
                <c:pt idx="2">
                  <c:v>0.21000000000000002</c:v>
                </c:pt>
                <c:pt idx="3">
                  <c:v>0.5</c:v>
                </c:pt>
                <c:pt idx="4">
                  <c:v>6.0000000000000012E-2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3127296587926476"/>
          <c:y val="0.21106791338582681"/>
          <c:w val="0.41039370078740162"/>
          <c:h val="0.52161417322834658"/>
        </c:manualLayout>
      </c:layout>
    </c:legend>
    <c:plotVisOnly val="1"/>
  </c:chart>
  <c:txPr>
    <a:bodyPr/>
    <a:lstStyle/>
    <a:p>
      <a:pPr>
        <a:defRPr sz="1800"/>
      </a:pPr>
      <a:endParaRPr lang="sr-Latn-C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112F4-4925-4FD9-AD08-F994356152BF}" type="datetimeFigureOut">
              <a:rPr lang="hr-HR" smtClean="0"/>
              <a:pPr/>
              <a:t>12.11.2017.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6C62B-EABE-4BD5-9C86-063869E6951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6C62B-EABE-4BD5-9C86-063869E6951C}" type="slidenum">
              <a:rPr lang="hr-HR" smtClean="0"/>
              <a:pPr/>
              <a:t>8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072B43-3882-4A42-9303-C002F484AC1F}" type="datetimeFigureOut">
              <a:rPr lang="hr-HR" smtClean="0"/>
              <a:pPr/>
              <a:t>12.11.2017.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6FC9B1-A7A2-49D5-B916-9338760622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072B43-3882-4A42-9303-C002F484AC1F}" type="datetimeFigureOut">
              <a:rPr lang="hr-HR" smtClean="0"/>
              <a:pPr/>
              <a:t>12.11.2017.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FC9B1-A7A2-49D5-B916-9338760622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072B43-3882-4A42-9303-C002F484AC1F}" type="datetimeFigureOut">
              <a:rPr lang="hr-HR" smtClean="0"/>
              <a:pPr/>
              <a:t>12.11.2017.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FC9B1-A7A2-49D5-B916-9338760622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072B43-3882-4A42-9303-C002F484AC1F}" type="datetimeFigureOut">
              <a:rPr lang="hr-HR" smtClean="0"/>
              <a:pPr/>
              <a:t>12.11.2017.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FC9B1-A7A2-49D5-B916-93387606228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072B43-3882-4A42-9303-C002F484AC1F}" type="datetimeFigureOut">
              <a:rPr lang="hr-HR" smtClean="0"/>
              <a:pPr/>
              <a:t>12.11.2017.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FC9B1-A7A2-49D5-B916-93387606228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072B43-3882-4A42-9303-C002F484AC1F}" type="datetimeFigureOut">
              <a:rPr lang="hr-HR" smtClean="0"/>
              <a:pPr/>
              <a:t>12.11.2017.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FC9B1-A7A2-49D5-B916-93387606228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072B43-3882-4A42-9303-C002F484AC1F}" type="datetimeFigureOut">
              <a:rPr lang="hr-HR" smtClean="0"/>
              <a:pPr/>
              <a:t>12.11.2017.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FC9B1-A7A2-49D5-B916-9338760622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072B43-3882-4A42-9303-C002F484AC1F}" type="datetimeFigureOut">
              <a:rPr lang="hr-HR" smtClean="0"/>
              <a:pPr/>
              <a:t>12.11.2017.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FC9B1-A7A2-49D5-B916-93387606228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072B43-3882-4A42-9303-C002F484AC1F}" type="datetimeFigureOut">
              <a:rPr lang="hr-HR" smtClean="0"/>
              <a:pPr/>
              <a:t>12.11.2017.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FC9B1-A7A2-49D5-B916-9338760622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C072B43-3882-4A42-9303-C002F484AC1F}" type="datetimeFigureOut">
              <a:rPr lang="hr-HR" smtClean="0"/>
              <a:pPr/>
              <a:t>12.11.2017.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FC9B1-A7A2-49D5-B916-93387606228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072B43-3882-4A42-9303-C002F484AC1F}" type="datetimeFigureOut">
              <a:rPr lang="hr-HR" smtClean="0"/>
              <a:pPr/>
              <a:t>12.11.2017.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6FC9B1-A7A2-49D5-B916-93387606228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072B43-3882-4A42-9303-C002F484AC1F}" type="datetimeFigureOut">
              <a:rPr lang="hr-HR" smtClean="0"/>
              <a:pPr/>
              <a:t>12.11.2017.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16FC9B1-A7A2-49D5-B916-93387606228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KORISNIK\Downloads\Calming%20Sea%20-%20Relaxing%202%20Hour%20-%20Birds%20Singing.mp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 idx="4294967295"/>
          </p:nvPr>
        </p:nvSpPr>
        <p:spPr>
          <a:xfrm>
            <a:off x="0" y="1268760"/>
            <a:ext cx="8892480" cy="280831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isometricOffAxis2Left"/>
            <a:lightRig rig="soft" dir="t"/>
          </a:scene3d>
          <a:sp3d>
            <a:bevelT prst="relaxedInset"/>
          </a:sp3d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hr-HR" sz="8800" b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POVRŠINE</a:t>
            </a:r>
            <a:r>
              <a:rPr lang="hr-HR" sz="8800" b="1" dirty="0" smtClean="0">
                <a:solidFill>
                  <a:srgbClr val="3366FF"/>
                </a:solidFill>
                <a:latin typeface="Bodoni MT Black" pitchFamily="18" charset="0"/>
              </a:rPr>
              <a:t>           </a:t>
            </a:r>
            <a:r>
              <a:rPr lang="hr-HR" sz="8800" b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itchFamily="18" charset="0"/>
              </a:rPr>
              <a:t>OCEANA</a:t>
            </a:r>
            <a:endParaRPr lang="hr-HR" sz="8800" b="1" dirty="0">
              <a:solidFill>
                <a:srgbClr val="33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Black" pitchFamily="18" charset="0"/>
            </a:endParaRPr>
          </a:p>
        </p:txBody>
      </p:sp>
      <p:pic>
        <p:nvPicPr>
          <p:cNvPr id="16386" name="Picture 2" descr="Povezana sli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8565" y="3861048"/>
            <a:ext cx="3695435" cy="2636912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</p:pic>
      <p:pic>
        <p:nvPicPr>
          <p:cNvPr id="4" name="Calming Sea - Relaxing 2 Hour - Birds Singin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11560" y="60392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fikon 6"/>
          <p:cNvGraphicFramePr/>
          <p:nvPr/>
        </p:nvGraphicFramePr>
        <p:xfrm>
          <a:off x="0" y="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Naslov 10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3645024"/>
          </a:xfrm>
        </p:spPr>
        <p:txBody>
          <a:bodyPr>
            <a:normAutofit/>
          </a:bodyPr>
          <a:lstStyle/>
          <a:p>
            <a:r>
              <a:rPr lang="hr-HR" sz="2800" dirty="0" smtClean="0">
                <a:latin typeface="Arial" pitchFamily="34" charset="0"/>
                <a:cs typeface="Arial" pitchFamily="34" charset="0"/>
              </a:rPr>
              <a:t>1. a) Koliki je udio površine najvećeg Tihog oceana u ukupnoj površini svih oceana?</a:t>
            </a:r>
            <a:br>
              <a:rPr lang="hr-HR" sz="2800" dirty="0" smtClean="0">
                <a:latin typeface="Arial" pitchFamily="34" charset="0"/>
                <a:cs typeface="Arial" pitchFamily="34" charset="0"/>
              </a:rPr>
            </a:br>
            <a:r>
              <a:rPr lang="hr-HR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2800" dirty="0" smtClean="0">
                <a:latin typeface="Arial" pitchFamily="34" charset="0"/>
                <a:cs typeface="Arial" pitchFamily="34" charset="0"/>
              </a:rPr>
            </a:br>
            <a:r>
              <a:rPr lang="hr-HR" sz="2800" dirty="0" smtClean="0">
                <a:latin typeface="Arial" pitchFamily="34" charset="0"/>
                <a:cs typeface="Arial" pitchFamily="34" charset="0"/>
              </a:rPr>
              <a:t>    b) Koliko iznosi površina Tihog oceana ako je ukupna površina svih oceana 336 000 </a:t>
            </a:r>
            <a:r>
              <a:rPr lang="hr-HR" sz="2800" dirty="0" err="1" smtClean="0">
                <a:latin typeface="Arial" pitchFamily="34" charset="0"/>
                <a:cs typeface="Arial" pitchFamily="34" charset="0"/>
              </a:rPr>
              <a:t>000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 km²</a:t>
            </a:r>
            <a:endParaRPr lang="hr-H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8748464" cy="4725144"/>
          </a:xfrm>
        </p:spPr>
        <p:txBody>
          <a:bodyPr>
            <a:noAutofit/>
          </a:bodyPr>
          <a:lstStyle/>
          <a:p>
            <a:r>
              <a:rPr lang="hr-HR" sz="2400" b="0" dirty="0" smtClean="0"/>
              <a:t/>
            </a:r>
            <a:br>
              <a:rPr lang="hr-HR" sz="2400" b="0" dirty="0" smtClean="0"/>
            </a:br>
            <a:r>
              <a:rPr lang="hr-HR" sz="2400" b="0" dirty="0" smtClean="0"/>
              <a:t/>
            </a:r>
            <a:br>
              <a:rPr lang="hr-HR" sz="2400" b="0" dirty="0" smtClean="0"/>
            </a:br>
            <a:r>
              <a:rPr lang="hr-HR" sz="2400" b="0" dirty="0" smtClean="0"/>
              <a:t/>
            </a:r>
            <a:br>
              <a:rPr lang="hr-HR" sz="2400" b="0" dirty="0" smtClean="0"/>
            </a:br>
            <a:r>
              <a:rPr lang="hr-HR" sz="2400" dirty="0" smtClean="0"/>
              <a:t>1. a) Najprije moramo sve površine oceana u razlomcima svesti na zajednički nazivnik. </a:t>
            </a:r>
            <a:br>
              <a:rPr lang="hr-HR" sz="2400" dirty="0" smtClean="0"/>
            </a:br>
            <a:r>
              <a:rPr lang="hr-HR" sz="2400" dirty="0" smtClean="0"/>
              <a:t>- Ovako: 3/50=6/100</a:t>
            </a:r>
            <a:br>
              <a:rPr lang="hr-HR" sz="2400" dirty="0" smtClean="0"/>
            </a:br>
            <a:r>
              <a:rPr lang="hr-HR" sz="2400" dirty="0" smtClean="0"/>
              <a:t>1/25=4/100</a:t>
            </a:r>
            <a:br>
              <a:rPr lang="hr-HR" sz="2400" dirty="0" smtClean="0"/>
            </a:br>
            <a:r>
              <a:rPr lang="hr-HR" sz="2400" dirty="0" smtClean="0"/>
              <a:t>23/100 i 21/100 ne moramo svoditi na 100 jer je nazivnik 100.</a:t>
            </a:r>
            <a:br>
              <a:rPr lang="hr-HR" sz="2400" dirty="0" smtClean="0"/>
            </a:br>
            <a:r>
              <a:rPr lang="hr-HR" sz="2400" dirty="0" smtClean="0"/>
              <a:t>- Zatim sve razlomke moramo zbrojiti. To radimo ovako: 6/100+4/100+23/100+21/100=44/100</a:t>
            </a:r>
            <a:br>
              <a:rPr lang="hr-HR" sz="2400" dirty="0" smtClean="0"/>
            </a:br>
            <a:r>
              <a:rPr lang="hr-HR" sz="2400" dirty="0" smtClean="0"/>
              <a:t>-Zatim od 100/</a:t>
            </a:r>
            <a:r>
              <a:rPr lang="hr-HR" sz="2400" dirty="0" err="1" smtClean="0"/>
              <a:t>100</a:t>
            </a:r>
            <a:r>
              <a:rPr lang="hr-HR" sz="2400" dirty="0" smtClean="0"/>
              <a:t> oduzmemo 44/100. Ovako: 100/</a:t>
            </a:r>
            <a:r>
              <a:rPr lang="hr-HR" sz="2400" dirty="0" err="1" smtClean="0"/>
              <a:t>100</a:t>
            </a:r>
            <a:r>
              <a:rPr lang="hr-HR" sz="2400" dirty="0" smtClean="0"/>
              <a:t>-44/100=56/100</a:t>
            </a:r>
            <a:br>
              <a:rPr lang="hr-HR" sz="2400" dirty="0" smtClean="0"/>
            </a:br>
            <a:r>
              <a:rPr lang="hr-HR" sz="2400" dirty="0" smtClean="0"/>
              <a:t>- Što znači da je površina Tihog oceana u razlomku 56/100 </a:t>
            </a:r>
            <a:r>
              <a:rPr lang="hr-HR" sz="2400" dirty="0" err="1" smtClean="0"/>
              <a:t>tj</a:t>
            </a:r>
            <a:r>
              <a:rPr lang="hr-HR" sz="2400" dirty="0" smtClean="0"/>
              <a:t>. </a:t>
            </a:r>
            <a:r>
              <a:rPr lang="hr-HR" sz="2400" dirty="0" smtClean="0"/>
              <a:t>skraćenim </a:t>
            </a:r>
            <a:r>
              <a:rPr lang="hr-HR" sz="2400" dirty="0" smtClean="0"/>
              <a:t>zapisom 12/25</a:t>
            </a:r>
            <a:br>
              <a:rPr lang="hr-HR" sz="2400" dirty="0" smtClean="0"/>
            </a:br>
            <a:endParaRPr lang="hr-HR" sz="2400" dirty="0"/>
          </a:p>
        </p:txBody>
      </p:sp>
      <p:pic>
        <p:nvPicPr>
          <p:cNvPr id="17410" name="Picture 2" descr="Slikovni rezultat za tihi oce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8500" y="4829174"/>
            <a:ext cx="2095500" cy="2028826"/>
          </a:xfrm>
          <a:prstGeom prst="rect">
            <a:avLst/>
          </a:prstGeom>
          <a:noFill/>
        </p:spPr>
      </p:pic>
      <p:pic>
        <p:nvPicPr>
          <p:cNvPr id="17412" name="Picture 4" descr="Slikovni rezultat za razlomci zbrajanje svođenje na zajednički nazivn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797152"/>
            <a:ext cx="6025031" cy="113233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74442"/>
          </a:xfrm>
        </p:spPr>
        <p:txBody>
          <a:bodyPr>
            <a:normAutofit/>
          </a:bodyPr>
          <a:lstStyle/>
          <a:p>
            <a:r>
              <a:rPr lang="hr-HR" sz="2800" dirty="0" smtClean="0"/>
              <a:t>b) površina svih oceana=336 000 </a:t>
            </a:r>
            <a:r>
              <a:rPr lang="hr-HR" sz="2800" dirty="0" err="1" smtClean="0"/>
              <a:t>000</a:t>
            </a:r>
            <a:r>
              <a:rPr lang="hr-HR" sz="2800" dirty="0" smtClean="0"/>
              <a:t> </a:t>
            </a:r>
            <a:r>
              <a:rPr lang="hr-HR" sz="2800" dirty="0" smtClean="0"/>
              <a:t>km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²</a:t>
            </a:r>
            <a:br>
              <a:rPr lang="hr-HR" sz="2800" dirty="0" smtClean="0">
                <a:latin typeface="Arial" pitchFamily="34" charset="0"/>
                <a:cs typeface="Arial" pitchFamily="34" charset="0"/>
              </a:rPr>
            </a:br>
            <a:r>
              <a:rPr lang="hr-H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Moramo izračunati koliko je 336 000 </a:t>
            </a:r>
            <a:r>
              <a:rPr lang="hr-HR" sz="2800" dirty="0" err="1" smtClean="0">
                <a:latin typeface="Arial" pitchFamily="34" charset="0"/>
                <a:cs typeface="Arial" pitchFamily="34" charset="0"/>
              </a:rPr>
              <a:t>000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 podijeljeno na 56/100. </a:t>
            </a:r>
            <a:br>
              <a:rPr lang="hr-HR" sz="2800" dirty="0" smtClean="0">
                <a:latin typeface="Arial" pitchFamily="34" charset="0"/>
                <a:cs typeface="Arial" pitchFamily="34" charset="0"/>
              </a:rPr>
            </a:br>
            <a:r>
              <a:rPr lang="hr-HR" sz="2800" dirty="0" smtClean="0">
                <a:latin typeface="Arial" pitchFamily="34" charset="0"/>
                <a:cs typeface="Arial" pitchFamily="34" charset="0"/>
              </a:rPr>
              <a:t>- Radimo ovako: 56/100÷336 000 </a:t>
            </a:r>
            <a:r>
              <a:rPr lang="hr-HR" sz="2800" dirty="0" err="1" smtClean="0">
                <a:latin typeface="Arial" pitchFamily="34" charset="0"/>
                <a:cs typeface="Arial" pitchFamily="34" charset="0"/>
              </a:rPr>
              <a:t>000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hr-HR" sz="2800" dirty="0" smtClean="0">
                <a:latin typeface="Arial" pitchFamily="34" charset="0"/>
                <a:cs typeface="Arial" pitchFamily="34" charset="0"/>
              </a:rPr>
            </a:br>
            <a:r>
              <a:rPr lang="hr-HR" sz="2800" dirty="0" smtClean="0">
                <a:latin typeface="Arial" pitchFamily="34" charset="0"/>
                <a:cs typeface="Arial" pitchFamily="34" charset="0"/>
              </a:rPr>
              <a:t>   56/100 * 336 000 </a:t>
            </a:r>
            <a:r>
              <a:rPr lang="hr-HR" sz="2800" dirty="0" err="1" smtClean="0">
                <a:latin typeface="Arial" pitchFamily="34" charset="0"/>
                <a:cs typeface="Arial" pitchFamily="34" charset="0"/>
              </a:rPr>
              <a:t>000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= 600 000/1 </a:t>
            </a:r>
            <a:r>
              <a:rPr lang="hr-HR" sz="2800" dirty="0" err="1" smtClean="0">
                <a:latin typeface="Arial" pitchFamily="34" charset="0"/>
                <a:cs typeface="Arial" pitchFamily="34" charset="0"/>
              </a:rPr>
              <a:t>tj</a:t>
            </a:r>
            <a:r>
              <a:rPr lang="hr-HR" sz="2800" dirty="0" smtClean="0">
                <a:latin typeface="Arial" pitchFamily="34" charset="0"/>
                <a:cs typeface="Arial" pitchFamily="34" charset="0"/>
              </a:rPr>
              <a:t>. 600 000</a:t>
            </a:r>
            <a:br>
              <a:rPr lang="hr-HR" sz="2800" dirty="0" smtClean="0">
                <a:latin typeface="Arial" pitchFamily="34" charset="0"/>
                <a:cs typeface="Arial" pitchFamily="34" charset="0"/>
              </a:rPr>
            </a:br>
            <a:r>
              <a:rPr lang="hr-HR" sz="2800" dirty="0" smtClean="0">
                <a:latin typeface="Arial" pitchFamily="34" charset="0"/>
                <a:cs typeface="Arial" pitchFamily="34" charset="0"/>
              </a:rPr>
              <a:t>- Što znači da je površina Tihog oceana 600 000 km²</a:t>
            </a:r>
            <a:r>
              <a:rPr lang="hr-HR" sz="2800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2800" b="0" dirty="0" smtClean="0">
                <a:latin typeface="Arial" pitchFamily="34" charset="0"/>
                <a:cs typeface="Arial" pitchFamily="34" charset="0"/>
              </a:rPr>
            </a:br>
            <a:endParaRPr lang="hr-HR" sz="2800" b="0" dirty="0"/>
          </a:p>
        </p:txBody>
      </p:sp>
      <p:pic>
        <p:nvPicPr>
          <p:cNvPr id="2050" name="Picture 2" descr="Povezana sli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202529"/>
            <a:ext cx="3779912" cy="365547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-243408"/>
            <a:ext cx="9144000" cy="4104456"/>
          </a:xfrm>
        </p:spPr>
        <p:txBody>
          <a:bodyPr>
            <a:normAutofit/>
          </a:bodyPr>
          <a:lstStyle/>
          <a:p>
            <a:r>
              <a:rPr lang="hr-HR" sz="2800" dirty="0" smtClean="0"/>
              <a:t>2. Vodena površina Zemlje je 5/7 ukupne Zemljine površine. Tihi ocean zauzima oko 1/2 vodene površine Zemlje, Atlantski oko ¼ vodene površine Zemlje, a Indijski oko 1/5 vodene površine Zemlje. Približno koliki dio Zemljine površine zauzima svaki od tih triju </a:t>
            </a:r>
            <a:r>
              <a:rPr lang="hr-HR" sz="2800" dirty="0" smtClean="0"/>
              <a:t>oceana</a:t>
            </a:r>
            <a:r>
              <a:rPr lang="hr-HR" sz="2800" dirty="0" smtClean="0"/>
              <a:t>?</a:t>
            </a:r>
            <a:endParaRPr lang="hr-HR" sz="2800" dirty="0"/>
          </a:p>
        </p:txBody>
      </p:sp>
      <p:pic>
        <p:nvPicPr>
          <p:cNvPr id="18434" name="Picture 2" descr="Slikovni rezultat za atlantski, indijski i tihi ocean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646040"/>
            <a:ext cx="4211960" cy="421196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764704"/>
            <a:ext cx="8229600" cy="3672408"/>
          </a:xfrm>
        </p:spPr>
        <p:txBody>
          <a:bodyPr>
            <a:noAutofit/>
          </a:bodyPr>
          <a:lstStyle/>
          <a:p>
            <a:r>
              <a:rPr lang="hr-HR" sz="3200" dirty="0" smtClean="0"/>
              <a:t>2. Ukupna vodena površina Zemlje iznosi 5/7 koje moramo proširiti na 28-ine. </a:t>
            </a:r>
            <a:br>
              <a:rPr lang="hr-HR" sz="3200" dirty="0" smtClean="0"/>
            </a:br>
            <a:r>
              <a:rPr lang="hr-HR" sz="3200" dirty="0" smtClean="0"/>
              <a:t>-To je 20/28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dirty="0" smtClean="0"/>
              <a:t>Kako dobiti koliku vodenu površinu približno iznose Tihi, Atlantski i Indijski ocean? </a:t>
            </a:r>
            <a:br>
              <a:rPr lang="hr-HR" sz="3200" dirty="0" smtClean="0"/>
            </a:br>
            <a:r>
              <a:rPr lang="hr-HR" sz="3200" dirty="0" smtClean="0"/>
              <a:t>Moramo 1/2(koliko zauzima Tihi ocean) pomnožiti s 5/7.  Isto tako moramo pomnožiti i Atlantski i Indijski ocean.</a:t>
            </a:r>
            <a:endParaRPr lang="hr-HR" sz="3200" dirty="0"/>
          </a:p>
        </p:txBody>
      </p:sp>
      <p:pic>
        <p:nvPicPr>
          <p:cNvPr id="20482" name="Picture 2" descr="Povezana sli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5013176"/>
            <a:ext cx="4860032" cy="184482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2924944"/>
          </a:xfrm>
        </p:spPr>
        <p:txBody>
          <a:bodyPr>
            <a:normAutofit/>
          </a:bodyPr>
          <a:lstStyle/>
          <a:p>
            <a:r>
              <a:rPr lang="hr-HR" sz="3200" dirty="0" smtClean="0"/>
              <a:t>-Tihi ocean je 5/14 </a:t>
            </a:r>
            <a:r>
              <a:rPr lang="hr-HR" sz="3200" dirty="0" err="1" smtClean="0"/>
              <a:t>tj</a:t>
            </a:r>
            <a:r>
              <a:rPr lang="hr-HR" sz="3200" dirty="0" smtClean="0"/>
              <a:t>. </a:t>
            </a:r>
            <a:r>
              <a:rPr lang="hr-HR" sz="3200" dirty="0" smtClean="0"/>
              <a:t>(</a:t>
            </a:r>
            <a:r>
              <a:rPr lang="hr-HR" sz="3200" dirty="0" smtClean="0"/>
              <a:t>prošireno na 28-ine)10/28</a:t>
            </a:r>
            <a:br>
              <a:rPr lang="hr-HR" sz="3200" dirty="0" smtClean="0"/>
            </a:br>
            <a:r>
              <a:rPr lang="hr-HR" sz="3200" dirty="0" smtClean="0"/>
              <a:t>-Atlantski iznosi 5/28 </a:t>
            </a:r>
            <a:br>
              <a:rPr lang="hr-HR" sz="3200" dirty="0" smtClean="0"/>
            </a:br>
            <a:r>
              <a:rPr lang="hr-HR" sz="3200" dirty="0" smtClean="0"/>
              <a:t>-Indijski 1/7 ili prošireno 4/28</a:t>
            </a:r>
            <a:endParaRPr lang="hr-HR" sz="3200" dirty="0"/>
          </a:p>
        </p:txBody>
      </p:sp>
      <p:pic>
        <p:nvPicPr>
          <p:cNvPr id="19458" name="Picture 2" descr="Slikovni rezultat za tihi, atlantski i indijski ocean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539627"/>
            <a:ext cx="4139952" cy="2318373"/>
          </a:xfrm>
          <a:prstGeom prst="rect">
            <a:avLst/>
          </a:prstGeom>
          <a:noFill/>
        </p:spPr>
      </p:pic>
      <p:pic>
        <p:nvPicPr>
          <p:cNvPr id="19460" name="Picture 4" descr="Slikovni rezultat za tihi, atlantski i indijski ocean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4536504" cy="247717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2"/>
          </p:nvPr>
        </p:nvSpPr>
        <p:spPr>
          <a:xfrm>
            <a:off x="5105400" y="3573016"/>
            <a:ext cx="4038600" cy="3284985"/>
          </a:xfrm>
        </p:spPr>
        <p:txBody>
          <a:bodyPr>
            <a:normAutofit fontScale="70000" lnSpcReduction="20000"/>
          </a:bodyPr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 </a:t>
            </a:r>
            <a:r>
              <a:rPr lang="hr-HR" dirty="0" smtClean="0"/>
              <a:t>                      </a:t>
            </a:r>
            <a:r>
              <a:rPr lang="hr-HR" dirty="0" smtClean="0">
                <a:latin typeface="Algerian" pitchFamily="82" charset="0"/>
              </a:rPr>
              <a:t>12.11.2017</a:t>
            </a:r>
            <a:endParaRPr lang="hr-HR" dirty="0">
              <a:latin typeface="Algerian" pitchFamily="82" charset="0"/>
            </a:endParaRPr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0" y="836712"/>
            <a:ext cx="8229600" cy="3600400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Algerian" pitchFamily="82" charset="0"/>
              </a:rPr>
              <a:t>Izradile:</a:t>
            </a:r>
            <a:br>
              <a:rPr lang="hr-HR" dirty="0" smtClean="0">
                <a:latin typeface="Algerian" pitchFamily="82" charset="0"/>
              </a:rPr>
            </a:br>
            <a:r>
              <a:rPr lang="hr-HR" dirty="0" smtClean="0">
                <a:latin typeface="Algerian" pitchFamily="82" charset="0"/>
              </a:rPr>
              <a:t>Katarina Novosel</a:t>
            </a:r>
            <a:br>
              <a:rPr lang="hr-HR" dirty="0" smtClean="0">
                <a:latin typeface="Algerian" pitchFamily="82" charset="0"/>
              </a:rPr>
            </a:br>
            <a:r>
              <a:rPr lang="hr-HR" dirty="0" smtClean="0">
                <a:latin typeface="Algerian" pitchFamily="82" charset="0"/>
              </a:rPr>
              <a:t>Ivona </a:t>
            </a:r>
            <a:r>
              <a:rPr lang="hr-HR" dirty="0" err="1" smtClean="0">
                <a:latin typeface="Algerian" pitchFamily="82" charset="0"/>
              </a:rPr>
              <a:t>Obadić</a:t>
            </a:r>
            <a:endParaRPr lang="hr-HR" dirty="0">
              <a:latin typeface="Algerian" pitchFamily="82" charset="0"/>
            </a:endParaRPr>
          </a:p>
        </p:txBody>
      </p:sp>
      <p:sp>
        <p:nvSpPr>
          <p:cNvPr id="6" name="Krnja piramida 5"/>
          <p:cNvSpPr/>
          <p:nvPr/>
        </p:nvSpPr>
        <p:spPr>
          <a:xfrm>
            <a:off x="5615608" y="1196752"/>
            <a:ext cx="3528392" cy="2664296"/>
          </a:xfrm>
          <a:prstGeom prst="bevel">
            <a:avLst/>
          </a:prstGeom>
        </p:spPr>
        <p:style>
          <a:lnRef idx="0">
            <a:schemeClr val="accent6"/>
          </a:lnRef>
          <a:fillRef idx="1002">
            <a:schemeClr val="lt2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 smtClean="0">
                <a:solidFill>
                  <a:schemeClr val="bg1"/>
                </a:solidFill>
                <a:latin typeface="Algerian" pitchFamily="82" charset="0"/>
              </a:rPr>
              <a:t>6.b</a:t>
            </a:r>
            <a:endParaRPr lang="hr-HR" sz="3200" b="1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184</TotalTime>
  <Words>105</Words>
  <Application>Microsoft Office PowerPoint</Application>
  <PresentationFormat>Prikaz na zaslonu (4:3)</PresentationFormat>
  <Paragraphs>20</Paragraphs>
  <Slides>8</Slides>
  <Notes>1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Gomilanje</vt:lpstr>
      <vt:lpstr>POVRŠINE           OCEANA</vt:lpstr>
      <vt:lpstr>1. a) Koliki je udio površine najvećeg Tihog oceana u ukupnoj površini svih oceana?      b) Koliko iznosi površina Tihog oceana ako je ukupna površina svih oceana 336 000 000 km²</vt:lpstr>
      <vt:lpstr>   1. a) Najprije moramo sve površine oceana u razlomcima svesti na zajednički nazivnik.  - Ovako: 3/50=6/100 1/25=4/100 23/100 i 21/100 ne moramo svoditi na 100 jer je nazivnik 100. - Zatim sve razlomke moramo zbrojiti. To radimo ovako: 6/100+4/100+23/100+21/100=44/100 -Zatim od 100/100 oduzmemo 44/100. Ovako: 100/100-44/100=56/100 - Što znači da je površina Tihog oceana u razlomku 56/100 tj. skraćenim zapisom 12/25 </vt:lpstr>
      <vt:lpstr>b) površina svih oceana=336 000 000 km²  Moramo izračunati koliko je 336 000 000 podijeljeno na 56/100.  - Radimo ovako: 56/100÷336 000 000     56/100 * 336 000 000= 600 000/1 tj. 600 000 - Što znači da je površina Tihog oceana 600 000 km² </vt:lpstr>
      <vt:lpstr>2. Vodena površina Zemlje je 5/7 ukupne Zemljine površine. Tihi ocean zauzima oko 1/2 vodene površine Zemlje, Atlantski oko ¼ vodene površine Zemlje, a Indijski oko 1/5 vodene površine Zemlje. Približno koliki dio Zemljine površine zauzima svaki od tih triju oceana?</vt:lpstr>
      <vt:lpstr>2. Ukupna vodena površina Zemlje iznosi 5/7 koje moramo proširiti na 28-ine.  -To je 20/28 Kako dobiti koliku vodenu površinu približno iznose Tihi, Atlantski i Indijski ocean?  Moramo 1/2(koliko zauzima Tihi ocean) pomnožiti s 5/7.  Isto tako moramo pomnožiti i Atlantski i Indijski ocean.</vt:lpstr>
      <vt:lpstr>-Tihi ocean je 5/14 tj. (prošireno na 28-ine)10/28 -Atlantski iznosi 5/28  -Indijski 1/7 ili prošireno 4/28</vt:lpstr>
      <vt:lpstr>Izradile: Katarina Novosel Ivona Obadić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POVRŠINE           OCEANA</dc:title>
  <dc:creator>KORISNIK</dc:creator>
  <cp:lastModifiedBy>KORISNIK</cp:lastModifiedBy>
  <cp:revision>19</cp:revision>
  <dcterms:created xsi:type="dcterms:W3CDTF">2017-11-10T17:37:25Z</dcterms:created>
  <dcterms:modified xsi:type="dcterms:W3CDTF">2017-11-12T16:01:18Z</dcterms:modified>
</cp:coreProperties>
</file>