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143CA3-3ADF-498D-BB0D-B390005EDB7C}" type="datetimeFigureOut">
              <a:rPr lang="sr-Latn-CS" smtClean="0"/>
              <a:pPr/>
              <a:t>6.11.2017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EF7431-962F-4FA5-9485-400E6D5DE9D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8596" y="1928802"/>
            <a:ext cx="8458200" cy="3214710"/>
          </a:xfrm>
        </p:spPr>
        <p:txBody>
          <a:bodyPr>
            <a:noAutofit/>
          </a:bodyPr>
          <a:lstStyle/>
          <a:p>
            <a:pPr algn="ctr"/>
            <a:r>
              <a:rPr lang="hr-HR" sz="9600" dirty="0" smtClean="0">
                <a:solidFill>
                  <a:srgbClr val="FF0000"/>
                </a:solidFill>
                <a:latin typeface="Chiller" pitchFamily="82" charset="0"/>
              </a:rPr>
              <a:t>RAZLOMCI</a:t>
            </a:r>
            <a:endParaRPr lang="hr-HR" sz="96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H="1">
            <a:off x="8839199" y="475488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vi-VN" sz="2400" dirty="0" smtClean="0"/>
              <a:t>Prilikom</a:t>
            </a:r>
            <a:r>
              <a:rPr lang="hr-HR" sz="2400" dirty="0" smtClean="0"/>
              <a:t> oduzimanja</a:t>
            </a:r>
            <a:r>
              <a:rPr lang="vi-VN" sz="2400" dirty="0" smtClean="0"/>
              <a:t>, razlomci se svode na </a:t>
            </a:r>
            <a:r>
              <a:rPr lang="vi-VN" sz="2400" i="1" dirty="0" smtClean="0"/>
              <a:t>najmanji zajednički nazivnik</a:t>
            </a:r>
            <a:r>
              <a:rPr lang="vi-VN" sz="2400" dirty="0" smtClean="0"/>
              <a:t>. On je </a:t>
            </a:r>
            <a:r>
              <a:rPr lang="hr-HR" sz="2400" dirty="0" smtClean="0"/>
              <a:t>najmanji zajednički višekratnik</a:t>
            </a:r>
            <a:r>
              <a:rPr lang="vi-VN" sz="2400" dirty="0" smtClean="0"/>
              <a:t> nazivnika tih razlomaka. Nakon svođenja na zajednički nazivnik, brojnici se</a:t>
            </a:r>
            <a:r>
              <a:rPr lang="hr-HR" sz="2400" dirty="0" smtClean="0"/>
              <a:t> oduzmu.</a:t>
            </a:r>
            <a:endParaRPr lang="hr-HR" sz="2400" dirty="0"/>
          </a:p>
        </p:txBody>
      </p:sp>
      <p:pic>
        <p:nvPicPr>
          <p:cNvPr id="5" name="Rezervirano mjesto sadržaja 4" descr="oduzimanjerazlomaka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28992" y="1857364"/>
            <a:ext cx="5291928" cy="161659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428868"/>
            <a:ext cx="8458200" cy="1222375"/>
          </a:xfrm>
        </p:spPr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FF0000"/>
                </a:solidFill>
                <a:latin typeface="Chiller" pitchFamily="82" charset="0"/>
              </a:rPr>
              <a:t>Množenje razlomaka</a:t>
            </a:r>
            <a:endParaRPr lang="hr-HR" sz="72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Razlomci se množe tako da im se pomnože brojnici te nazivnici. Umnožak brojnika postaje brojnik rezultata, a umnožak nazivnika postaje nazivnik rezultata.</a:t>
            </a:r>
            <a:endParaRPr lang="hr-HR" sz="2800" dirty="0"/>
          </a:p>
        </p:txBody>
      </p:sp>
      <p:pic>
        <p:nvPicPr>
          <p:cNvPr id="5" name="Rezervirano mjesto sadržaja 4" descr="mnozenje4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43240" y="1714488"/>
            <a:ext cx="5721290" cy="1730516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8596" y="2285992"/>
            <a:ext cx="8458200" cy="1222375"/>
          </a:xfrm>
        </p:spPr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FF0000"/>
                </a:solidFill>
                <a:latin typeface="Chiller" pitchFamily="82" charset="0"/>
              </a:rPr>
              <a:t>Dijeljenje razlomaka</a:t>
            </a:r>
            <a:endParaRPr lang="hr-HR" sz="72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Razlomke dijelimo tako da djeljenik pomnožimo recipročnim djeliteljem.</a:t>
            </a:r>
            <a:endParaRPr lang="hr-HR" sz="3200" dirty="0"/>
          </a:p>
        </p:txBody>
      </p:sp>
      <p:pic>
        <p:nvPicPr>
          <p:cNvPr id="5" name="Rezervirano mjesto sadržaja 4" descr="djeljenje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86116" y="1714488"/>
            <a:ext cx="5683591" cy="1667643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85720" y="157161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hr-HR" sz="5400" dirty="0" smtClean="0">
                <a:solidFill>
                  <a:srgbClr val="FF0000"/>
                </a:solidFill>
                <a:latin typeface="Chiller" pitchFamily="82" charset="0"/>
              </a:rPr>
              <a:t>Izradila: </a:t>
            </a:r>
            <a:r>
              <a:rPr lang="hr-HR" sz="5400" dirty="0" smtClean="0">
                <a:solidFill>
                  <a:srgbClr val="FF0000"/>
                </a:solidFill>
                <a:latin typeface="Chiller" pitchFamily="82" charset="0"/>
              </a:rPr>
              <a:t>lora mlakar </a:t>
            </a:r>
            <a:r>
              <a:rPr lang="hr-HR" sz="5400" smtClean="0">
                <a:solidFill>
                  <a:srgbClr val="FF0000"/>
                </a:solidFill>
                <a:latin typeface="Chiller" pitchFamily="82" charset="0"/>
              </a:rPr>
              <a:t/>
            </a:r>
            <a:br>
              <a:rPr lang="hr-HR" sz="5400" smtClean="0">
                <a:solidFill>
                  <a:srgbClr val="FF0000"/>
                </a:solidFill>
                <a:latin typeface="Chiller" pitchFamily="82" charset="0"/>
              </a:rPr>
            </a:br>
            <a:r>
              <a:rPr lang="hr-HR" sz="5400" smtClean="0">
                <a:solidFill>
                  <a:srgbClr val="FF0000"/>
                </a:solidFill>
                <a:latin typeface="Chiller" pitchFamily="82" charset="0"/>
              </a:rPr>
              <a:t>učenica </a:t>
            </a:r>
            <a:r>
              <a:rPr lang="hr-HR" sz="5400" dirty="0" smtClean="0">
                <a:solidFill>
                  <a:srgbClr val="FF0000"/>
                </a:solidFill>
                <a:latin typeface="Chiller" pitchFamily="82" charset="0"/>
              </a:rPr>
              <a:t>6.b razreda</a:t>
            </a:r>
            <a:endParaRPr lang="hr-HR" sz="54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300px-Cake_quarter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85728"/>
            <a:ext cx="8000991" cy="599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 matematici, </a:t>
            </a:r>
            <a:r>
              <a:rPr lang="hr-HR" sz="3600" b="1" dirty="0" smtClean="0"/>
              <a:t>razlomak</a:t>
            </a:r>
            <a:r>
              <a:rPr lang="hr-HR" sz="3600" dirty="0" smtClean="0"/>
              <a:t> je broj koji opisuje jedan ili više jednakih dijelova cjeline.</a:t>
            </a:r>
            <a:endParaRPr lang="hr-HR" sz="3600" dirty="0"/>
          </a:p>
        </p:txBody>
      </p:sp>
      <p:pic>
        <p:nvPicPr>
          <p:cNvPr id="5" name="Rezervirano mjesto sadržaja 4" descr="pica_delov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14678" y="1285860"/>
            <a:ext cx="5668193" cy="2876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28596" y="214290"/>
            <a:ext cx="3008313" cy="48006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2800" dirty="0" smtClean="0"/>
              <a:t>Djeljenik se zove </a:t>
            </a:r>
            <a:r>
              <a:rPr lang="hr-HR" sz="2800" b="1" dirty="0" smtClean="0"/>
              <a:t>brojnik</a:t>
            </a:r>
            <a:r>
              <a:rPr lang="hr-HR" sz="2800" dirty="0" smtClean="0"/>
              <a:t> razlomka, a nalazi se lijevo od kose crte ili iznad razlomačke crte. Djeljenik se zove </a:t>
            </a:r>
            <a:r>
              <a:rPr lang="hr-HR" sz="2800" b="1" dirty="0" smtClean="0"/>
              <a:t>nazivnik</a:t>
            </a:r>
            <a:r>
              <a:rPr lang="hr-HR" sz="2800" dirty="0" smtClean="0"/>
              <a:t> razlomka, a nalazi se desno od kose crte ili ispod razlomačke crte.</a:t>
            </a:r>
            <a:endParaRPr lang="hr-HR" sz="28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</a:t>
            </a:r>
            <a:r>
              <a:rPr lang="hr-HR" u="sng" dirty="0" smtClean="0"/>
              <a:t>1 </a:t>
            </a:r>
            <a:r>
              <a:rPr lang="hr-HR" dirty="0" smtClean="0"/>
              <a:t>      brojnik</a:t>
            </a:r>
            <a:endParaRPr lang="hr-HR" u="sng" dirty="0" smtClean="0"/>
          </a:p>
          <a:p>
            <a:pPr>
              <a:buNone/>
            </a:pPr>
            <a:r>
              <a:rPr lang="hr-HR" dirty="0" smtClean="0"/>
              <a:t>    3       nazivnik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u="sng" dirty="0" smtClean="0"/>
              <a:t>1</a:t>
            </a:r>
            <a:r>
              <a:rPr lang="hr-HR" dirty="0" smtClean="0"/>
              <a:t>        razlomačka crta</a:t>
            </a:r>
          </a:p>
          <a:p>
            <a:pPr>
              <a:buNone/>
            </a:pPr>
            <a:r>
              <a:rPr lang="hr-HR" dirty="0" smtClean="0"/>
              <a:t>    3</a:t>
            </a:r>
          </a:p>
          <a:p>
            <a:pPr>
              <a:buNone/>
            </a:pPr>
            <a:endParaRPr lang="hr-HR" u="sng" dirty="0"/>
          </a:p>
        </p:txBody>
      </p:sp>
      <p:cxnSp>
        <p:nvCxnSpPr>
          <p:cNvPr id="6" name="Ravni poveznik sa strelicom 5"/>
          <p:cNvCxnSpPr/>
          <p:nvPr/>
        </p:nvCxnSpPr>
        <p:spPr>
          <a:xfrm rot="10800000">
            <a:off x="4500562" y="10001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rot="10800000">
            <a:off x="4500562" y="15716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 rot="10800000" flipV="1">
            <a:off x="4500562" y="2714620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57158" y="2285992"/>
            <a:ext cx="8458200" cy="1222375"/>
          </a:xfrm>
        </p:spPr>
        <p:txBody>
          <a:bodyPr>
            <a:norm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Chiller" pitchFamily="82" charset="0"/>
              </a:rPr>
              <a:t>Uspoređivanje razlomaka</a:t>
            </a:r>
            <a:endParaRPr lang="hr-HR" sz="60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28596" y="357166"/>
            <a:ext cx="3008313" cy="4800600"/>
          </a:xfrm>
        </p:spPr>
        <p:txBody>
          <a:bodyPr>
            <a:noAutofit/>
          </a:bodyPr>
          <a:lstStyle/>
          <a:p>
            <a:r>
              <a:rPr lang="hr-HR" sz="3600" dirty="0" smtClean="0"/>
              <a:t>Razlomke možemo usporediti tako da ih svedemo na zajednički nazivnik te im usporedimo brojnike.</a:t>
            </a:r>
            <a:endParaRPr lang="hr-HR" sz="3600" dirty="0"/>
          </a:p>
        </p:txBody>
      </p:sp>
      <p:pic>
        <p:nvPicPr>
          <p:cNvPr id="5" name="Rezervirano mjesto sadržaja 4" descr="usporedivanje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93286" y="1500174"/>
            <a:ext cx="6050714" cy="165298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8458200" cy="1222375"/>
          </a:xfrm>
        </p:spPr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FF0000"/>
                </a:solidFill>
                <a:latin typeface="Chiller" pitchFamily="82" charset="0"/>
              </a:rPr>
              <a:t>Zbrajanje razlomaka</a:t>
            </a:r>
            <a:endParaRPr lang="hr-HR" sz="72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Prilikom </a:t>
            </a:r>
            <a:r>
              <a:rPr lang="hr-HR" sz="2400" dirty="0" smtClean="0"/>
              <a:t>zbrajanja, </a:t>
            </a:r>
            <a:r>
              <a:rPr lang="vi-VN" sz="2400" dirty="0" smtClean="0"/>
              <a:t>razlomci se svode na </a:t>
            </a:r>
            <a:r>
              <a:rPr lang="vi-VN" sz="2400" i="1" dirty="0" smtClean="0"/>
              <a:t>najmanji zajednički nazivnik</a:t>
            </a:r>
            <a:r>
              <a:rPr lang="vi-VN" sz="2400" dirty="0" smtClean="0"/>
              <a:t>. On </a:t>
            </a:r>
            <a:r>
              <a:rPr lang="vi-VN" sz="2400" dirty="0" smtClean="0"/>
              <a:t>je</a:t>
            </a:r>
            <a:r>
              <a:rPr lang="hr-HR" sz="2400" dirty="0" smtClean="0"/>
              <a:t> n</a:t>
            </a:r>
            <a:r>
              <a:rPr lang="hr-HR" sz="2400" dirty="0" smtClean="0"/>
              <a:t>ajmanji </a:t>
            </a:r>
            <a:r>
              <a:rPr lang="hr-HR" sz="2400" dirty="0" smtClean="0"/>
              <a:t>zajednički višekratnik</a:t>
            </a:r>
            <a:r>
              <a:rPr lang="vi-VN" sz="2400" dirty="0" smtClean="0"/>
              <a:t> nazivnika tih razlomaka. Nakon svođenja na zajednički nazivnik, brojnici se zbroje</a:t>
            </a:r>
            <a:r>
              <a:rPr lang="hr-HR" sz="2400" dirty="0" smtClean="0"/>
              <a:t>.</a:t>
            </a:r>
          </a:p>
        </p:txBody>
      </p:sp>
      <p:pic>
        <p:nvPicPr>
          <p:cNvPr id="5" name="Rezervirano mjesto sadržaja 4" descr="zbrajanjerazlomaka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43240" y="1643050"/>
            <a:ext cx="5851913" cy="164231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00034" y="2571744"/>
            <a:ext cx="8458200" cy="1222375"/>
          </a:xfrm>
        </p:spPr>
        <p:txBody>
          <a:bodyPr>
            <a:normAutofit/>
          </a:bodyPr>
          <a:lstStyle/>
          <a:p>
            <a:r>
              <a:rPr lang="hr-HR" sz="6600" dirty="0" smtClean="0">
                <a:solidFill>
                  <a:srgbClr val="FF0000"/>
                </a:solidFill>
                <a:latin typeface="Chiller" pitchFamily="82" charset="0"/>
              </a:rPr>
              <a:t>Oduzimanje razlomaka</a:t>
            </a:r>
            <a:endParaRPr lang="hr-HR" sz="6600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Pu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54</Words>
  <Application>Microsoft Office PowerPoint</Application>
  <PresentationFormat>Prikaz na zaslonu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Putovanje</vt:lpstr>
      <vt:lpstr>RAZLOMCI</vt:lpstr>
      <vt:lpstr>Slajd 2</vt:lpstr>
      <vt:lpstr>Slajd 3</vt:lpstr>
      <vt:lpstr>Slajd 4</vt:lpstr>
      <vt:lpstr>Uspoređivanje razlomaka</vt:lpstr>
      <vt:lpstr>Slajd 6</vt:lpstr>
      <vt:lpstr>Zbrajanje razlomaka</vt:lpstr>
      <vt:lpstr>Slajd 8</vt:lpstr>
      <vt:lpstr>Oduzimanje razlomaka</vt:lpstr>
      <vt:lpstr>Slajd 10</vt:lpstr>
      <vt:lpstr>Množenje razlomaka</vt:lpstr>
      <vt:lpstr>Slajd 12</vt:lpstr>
      <vt:lpstr>Dijeljenje razlomaka</vt:lpstr>
      <vt:lpstr>Slajd 14</vt:lpstr>
      <vt:lpstr>Izradila: lora mlakar  učenica 6.b razreda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</dc:title>
  <dc:creator>Lora</dc:creator>
  <cp:lastModifiedBy>Lora</cp:lastModifiedBy>
  <cp:revision>17</cp:revision>
  <dcterms:created xsi:type="dcterms:W3CDTF">2017-11-04T15:05:17Z</dcterms:created>
  <dcterms:modified xsi:type="dcterms:W3CDTF">2017-11-06T13:13:25Z</dcterms:modified>
</cp:coreProperties>
</file>