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966" r:id="rId2"/>
  </p:sldMasterIdLst>
  <p:sldIdLst>
    <p:sldId id="256" r:id="rId3"/>
    <p:sldId id="266" r:id="rId4"/>
    <p:sldId id="267" r:id="rId5"/>
    <p:sldId id="268" r:id="rId6"/>
    <p:sldId id="269" r:id="rId7"/>
    <p:sldId id="270" r:id="rId8"/>
    <p:sldId id="262" r:id="rId9"/>
    <p:sldId id="263" r:id="rId10"/>
    <p:sldId id="264" r:id="rId11"/>
    <p:sldId id="265" r:id="rId12"/>
  </p:sldIdLst>
  <p:sldSz cx="10080625" cy="7559675"/>
  <p:notesSz cx="7559675" cy="106918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1404" y="-84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333" y="-9334"/>
            <a:ext cx="10109072" cy="7578343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6403" y="2650553"/>
            <a:ext cx="6423553" cy="1814743"/>
          </a:xfrm>
        </p:spPr>
        <p:txBody>
          <a:bodyPr anchor="b">
            <a:noAutofit/>
          </a:bodyPr>
          <a:lstStyle>
            <a:lvl1pPr algn="r">
              <a:defRPr sz="5952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6403" y="4465295"/>
            <a:ext cx="6423553" cy="1209128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977F-2504-E741-85B4-8F01994E1F25}" type="datetimeFigureOut">
              <a:rPr lang="en-US" smtClean="0"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08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A02F-357D-AF42-B110-A7740AFDCA1B}" type="datetimeFigureOut">
              <a:rPr lang="en-US" smtClean="0"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690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0" y="2977208"/>
            <a:ext cx="6997915" cy="2013467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948432"/>
          </a:xfrm>
        </p:spPr>
        <p:txBody>
          <a:bodyPr anchor="t"/>
          <a:lstStyle>
            <a:lvl1pPr marL="0" indent="0" algn="l">
              <a:buNone/>
              <a:defRPr sz="220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smtClean="0"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95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671971"/>
            <a:ext cx="6997914" cy="145593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042" y="2381649"/>
            <a:ext cx="3404426" cy="427783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5529" y="2381651"/>
            <a:ext cx="3404427" cy="4277834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smtClean="0"/>
              <a:t>11/30/2017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112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1455937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1" y="2382084"/>
            <a:ext cx="340725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041" y="3017307"/>
            <a:ext cx="3407251" cy="364217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2702" y="2382084"/>
            <a:ext cx="340725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62702" y="3017307"/>
            <a:ext cx="3407251" cy="364217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F403-9584-1749-B6AB-5E1C5F94527C}" type="datetimeFigureOut">
              <a:rPr lang="en-US" smtClean="0"/>
              <a:t>11/30/2017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65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4" cy="145593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smtClean="0"/>
              <a:t>11/30/2017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947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smtClean="0"/>
              <a:t>11/30/2017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1651933"/>
            <a:ext cx="3075982" cy="1409272"/>
          </a:xfrm>
        </p:spPr>
        <p:txBody>
          <a:bodyPr anchor="b">
            <a:normAutofit/>
          </a:bodyPr>
          <a:lstStyle>
            <a:lvl1pPr>
              <a:defRPr sz="2205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83" y="567610"/>
            <a:ext cx="3732871" cy="6091873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1" y="3061205"/>
            <a:ext cx="3075982" cy="2848876"/>
          </a:xfrm>
        </p:spPr>
        <p:txBody>
          <a:bodyPr>
            <a:normAutofit/>
          </a:bodyPr>
          <a:lstStyle>
            <a:lvl1pPr marL="0" indent="0">
              <a:buNone/>
              <a:defRPr sz="154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smtClean="0"/>
              <a:t>11/30/2017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261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5291772"/>
            <a:ext cx="6997914" cy="624724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2041" y="671971"/>
            <a:ext cx="6997914" cy="4239192"/>
          </a:xfrm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1" y="5916496"/>
            <a:ext cx="6997914" cy="742987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16D3-DCE8-CC45-8106-AE5DFCD073F9}" type="datetimeFigureOut">
              <a:rPr lang="en-US" smtClean="0"/>
              <a:t>11/30/2017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296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671971"/>
            <a:ext cx="6997914" cy="3751839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2" y="4927788"/>
            <a:ext cx="6997914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077EF-3DB9-4852-A8C8-9AA18A70A9F8}" type="datetimeFigureOut">
              <a:rPr lang="en-US" smtClean="0"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4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7" y="671971"/>
            <a:ext cx="6694159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13857" y="4003828"/>
            <a:ext cx="5974958" cy="419982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76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27788"/>
            <a:ext cx="6997915" cy="1731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077EF-3DB9-4852-A8C8-9AA18A70A9F8}" type="datetimeFigureOut">
              <a:rPr lang="en-US" smtClean="0"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32156" y="871246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8870" y="3181894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52677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0" y="2129659"/>
            <a:ext cx="6997915" cy="2861014"/>
          </a:xfrm>
        </p:spPr>
        <p:txBody>
          <a:bodyPr anchor="b">
            <a:normAutofit/>
          </a:bodyPr>
          <a:lstStyle>
            <a:lvl1pPr algn="l">
              <a:defRPr sz="485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077EF-3DB9-4852-A8C8-9AA18A70A9F8}" type="datetimeFigureOut">
              <a:rPr lang="en-US" smtClean="0"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49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57" y="671971"/>
            <a:ext cx="6694159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2038" y="4423810"/>
            <a:ext cx="6997916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32156" y="871246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8870" y="3181894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828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930" y="671971"/>
            <a:ext cx="6991025" cy="3331857"/>
          </a:xfrm>
        </p:spPr>
        <p:txBody>
          <a:bodyPr anchor="ctr">
            <a:normAutofit/>
          </a:bodyPr>
          <a:lstStyle>
            <a:lvl1pPr algn="l">
              <a:defRPr sz="485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2038" y="4423810"/>
            <a:ext cx="6997916" cy="56686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accent1"/>
                </a:solidFill>
              </a:defRPr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0" y="4990673"/>
            <a:ext cx="6997915" cy="1668810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924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smtClean="0"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509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572" y="671972"/>
            <a:ext cx="1079072" cy="5788752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2041" y="671972"/>
            <a:ext cx="5727155" cy="5788752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smtClean="0"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15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0" y="288000"/>
            <a:ext cx="503280" cy="107928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hr-HR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334" y="-9334"/>
            <a:ext cx="10109073" cy="7578343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2041" y="671971"/>
            <a:ext cx="6997913" cy="1455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41" y="2381651"/>
            <a:ext cx="6997914" cy="4277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58922" y="6659484"/>
            <a:ext cx="75420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2041" y="6659484"/>
            <a:ext cx="509650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808" y="6659484"/>
            <a:ext cx="56514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4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</p:sldLayoutIdLst>
  <p:txStyles>
    <p:titleStyle>
      <a:lvl1pPr algn="l" defTabSz="503972" rtl="0" eaLnBrk="1" latinLnBrk="0" hangingPunct="1">
        <a:spcBef>
          <a:spcPct val="0"/>
        </a:spcBef>
        <a:buNone/>
        <a:defRPr sz="3968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79" indent="-377979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6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ts val="110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756672" y="576736"/>
            <a:ext cx="8567280" cy="591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hr-HR" sz="8000" b="1" strike="noStrike" spc="-1" dirty="0" err="1">
                <a:solidFill>
                  <a:srgbClr val="C00000"/>
                </a:solidFill>
                <a:latin typeface="Open Sans"/>
                <a:ea typeface="DejaVu Sans"/>
              </a:rPr>
              <a:t>Theodor</a:t>
            </a:r>
            <a:r>
              <a:rPr lang="hr-HR" sz="8000" b="1" strike="noStrike" spc="-1" dirty="0">
                <a:solidFill>
                  <a:srgbClr val="990000"/>
                </a:solidFill>
                <a:latin typeface="Open Sans"/>
                <a:ea typeface="DejaVu Sans"/>
              </a:rPr>
              <a:t> iz </a:t>
            </a:r>
            <a:r>
              <a:rPr lang="hr-HR" sz="8000" b="1" strike="noStrike" spc="-1" dirty="0" err="1">
                <a:solidFill>
                  <a:srgbClr val="990000"/>
                </a:solidFill>
                <a:latin typeface="Open Sans"/>
                <a:ea typeface="DejaVu Sans"/>
              </a:rPr>
              <a:t>Cyrene</a:t>
            </a:r>
            <a:r>
              <a:rPr lang="hr-HR" sz="8000" b="1" strike="noStrike" spc="-1" dirty="0">
                <a:solidFill>
                  <a:srgbClr val="990000"/>
                </a:solidFill>
                <a:latin typeface="Open Sans"/>
                <a:ea typeface="DejaVu Sans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hr-HR" sz="8000" b="1" strike="noStrike" spc="-1" dirty="0">
                <a:solidFill>
                  <a:srgbClr val="990000"/>
                </a:solidFill>
                <a:latin typeface="Open Sans"/>
                <a:ea typeface="DejaVu Sans"/>
              </a:rPr>
              <a:t>i</a:t>
            </a:r>
            <a:r>
              <a:rPr dirty="0"/>
              <a:t/>
            </a:r>
            <a:br>
              <a:rPr dirty="0"/>
            </a:br>
            <a:r>
              <a:rPr lang="hr-HR" sz="8000" b="1" strike="noStrike" spc="-1" dirty="0" err="1">
                <a:solidFill>
                  <a:srgbClr val="990000"/>
                </a:solidFill>
                <a:latin typeface="Open Sans"/>
                <a:ea typeface="DejaVu Sans"/>
              </a:rPr>
              <a:t>Theodorova</a:t>
            </a:r>
            <a:r>
              <a:rPr lang="hr-HR" sz="8000" b="1" strike="noStrike" spc="-1" dirty="0">
                <a:solidFill>
                  <a:srgbClr val="990000"/>
                </a:solidFill>
                <a:latin typeface="Open Sans"/>
                <a:ea typeface="DejaVu Sans"/>
              </a:rPr>
              <a:t> spirala</a:t>
            </a:r>
            <a:endParaRPr lang="hr-HR" sz="8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792720" y="2697840"/>
            <a:ext cx="8854920" cy="12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hr-HR" sz="4800" b="0" strike="noStrike" spc="-1" dirty="0">
                <a:solidFill>
                  <a:srgbClr val="990000"/>
                </a:solidFill>
                <a:latin typeface="Arial"/>
              </a:rPr>
              <a:t>Margareta Obadić 8.c</a:t>
            </a:r>
            <a:endParaRPr lang="hr-HR" sz="4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xmlns="" id="{F14DBA1A-7EB8-4632-AFCF-08547A9B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91" y="176645"/>
            <a:ext cx="9072000" cy="679893"/>
          </a:xfrm>
        </p:spPr>
        <p:txBody>
          <a:bodyPr>
            <a:noAutofit/>
          </a:bodyPr>
          <a:lstStyle/>
          <a:p>
            <a:r>
              <a:rPr lang="hr-HR" sz="4800" b="1" dirty="0">
                <a:solidFill>
                  <a:srgbClr val="C00000"/>
                </a:solidFill>
                <a:latin typeface="Open Sans"/>
              </a:rPr>
              <a:t>ŽIVOTOPIS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4F7F5DD1-BCD1-4EDE-B9AB-7D7D0A72D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34" y="935182"/>
            <a:ext cx="9072000" cy="6255327"/>
          </a:xfrm>
        </p:spPr>
        <p:txBody>
          <a:bodyPr/>
          <a:lstStyle/>
          <a:p>
            <a:pPr marL="0" indent="0">
              <a:buNone/>
            </a:pPr>
            <a:endParaRPr lang="hr-HR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</a:endParaRPr>
          </a:p>
          <a:p>
            <a:pPr marL="0" indent="0">
              <a:buNone/>
            </a:pPr>
            <a:r>
              <a:rPr lang="hr-HR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- </a:t>
            </a:r>
            <a:r>
              <a:rPr lang="hr-H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rođen je </a:t>
            </a:r>
            <a:r>
              <a:rPr lang="hr-HR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u 5</a:t>
            </a:r>
            <a:r>
              <a:rPr lang="hr-H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. st. pr. Krista (oko 425. godine) u </a:t>
            </a:r>
            <a:r>
              <a:rPr lang="hr-HR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Cyreni</a:t>
            </a:r>
            <a:endParaRPr lang="hr-HR" sz="3600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</a:endParaRPr>
          </a:p>
          <a:p>
            <a:pPr marL="0" indent="0">
              <a:buNone/>
            </a:pPr>
            <a:r>
              <a:rPr lang="hr-H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- većinu života je proveo u Ateni, a živio je i u Aleksandriji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- bio je Pitagorin učenik i polaznik </a:t>
            </a:r>
            <a:r>
              <a:rPr lang="hr-HR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Pitagorejske</a:t>
            </a:r>
            <a:r>
              <a:rPr lang="hr-H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 škole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6115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D6448CE-EC09-43C7-86E2-2EEAE1125EA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99160" y="1859280"/>
            <a:ext cx="7574280" cy="5700395"/>
          </a:xfrm>
          <a:prstGeom prst="rect">
            <a:avLst/>
          </a:prstGeom>
          <a:ln>
            <a:noFill/>
          </a:ln>
        </p:spPr>
      </p:pic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0CA5CDF3-57D0-48DE-A363-60205424E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363682"/>
            <a:ext cx="9072000" cy="5789078"/>
          </a:xfrm>
        </p:spPr>
        <p:txBody>
          <a:bodyPr/>
          <a:lstStyle/>
          <a:p>
            <a:pPr marL="0" indent="0">
              <a:buNone/>
            </a:pPr>
            <a:r>
              <a:rPr lang="hr-HR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- najveći doprinos u aritmetici, astronomiji, ali i glazbi</a:t>
            </a:r>
          </a:p>
          <a:p>
            <a:pPr marL="0" indent="0">
              <a:buNone/>
            </a:pPr>
            <a:r>
              <a:rPr lang="hr-HR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- proučavao je korijene prirodnih brojeva</a:t>
            </a:r>
          </a:p>
          <a:p>
            <a:pPr marL="0" indent="0">
              <a:buNone/>
            </a:pPr>
            <a:r>
              <a:rPr lang="hr-HR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- podučavao je grčkog filozofa Platona</a:t>
            </a:r>
          </a:p>
          <a:p>
            <a:pPr marL="0" indent="0">
              <a:buNone/>
            </a:pPr>
            <a:r>
              <a:rPr lang="hr-HR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- poznat po </a:t>
            </a:r>
            <a:r>
              <a:rPr lang="hr-HR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Theodorovoj</a:t>
            </a:r>
            <a:r>
              <a:rPr lang="hr-HR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 spirali koja se još naziva i spirala drugog korijena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2015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EEEBEBC-7F21-4B04-9B0C-1FB32842FCE8}"/>
              </a:ext>
            </a:extLst>
          </p:cNvPr>
          <p:cNvPicPr/>
          <p:nvPr/>
        </p:nvPicPr>
        <p:blipFill rotWithShape="1">
          <a:blip r:embed="rId2"/>
          <a:srcRect l="21922" t="31161" r="23824" b="1766"/>
          <a:stretch/>
        </p:blipFill>
        <p:spPr>
          <a:xfrm>
            <a:off x="216585" y="2313298"/>
            <a:ext cx="4436918" cy="2971800"/>
          </a:xfrm>
          <a:prstGeom prst="rect">
            <a:avLst/>
          </a:prstGeom>
          <a:ln>
            <a:noFill/>
          </a:ln>
        </p:spPr>
      </p:pic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8372DF6C-C090-4E25-A830-780BB5FA4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301336"/>
            <a:ext cx="9072000" cy="5851424"/>
          </a:xfrm>
        </p:spPr>
        <p:txBody>
          <a:bodyPr/>
          <a:lstStyle/>
          <a:p>
            <a:pPr marL="0" indent="0">
              <a:buNone/>
            </a:pPr>
            <a:r>
              <a:rPr lang="hr-HR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- umro je 398. godine nasilnom smrću</a:t>
            </a:r>
          </a:p>
          <a:p>
            <a:pPr marL="0" indent="0">
              <a:buNone/>
            </a:pPr>
            <a:r>
              <a:rPr lang="hr-HR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- ZANIMLJIVOST: još do danas nije otkriveno kako je </a:t>
            </a:r>
            <a:r>
              <a:rPr lang="hr-HR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Theodor</a:t>
            </a:r>
            <a:r>
              <a:rPr lang="hr-HR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 zapravo došao do spirale i je li možda u tome koristio 17 osoba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597D784F-244E-47B9-854A-017B2EADB539}"/>
              </a:ext>
            </a:extLst>
          </p:cNvPr>
          <p:cNvPicPr/>
          <p:nvPr/>
        </p:nvPicPr>
        <p:blipFill rotWithShape="1">
          <a:blip r:embed="rId3"/>
          <a:srcRect l="19218" t="32797" r="56415" b="37619"/>
          <a:stretch/>
        </p:blipFill>
        <p:spPr>
          <a:xfrm>
            <a:off x="4395355" y="3694255"/>
            <a:ext cx="3304309" cy="305738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21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70751EA-E767-4731-AE33-D81480ACC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55" y="467575"/>
            <a:ext cx="9072000" cy="820898"/>
          </a:xfrm>
        </p:spPr>
        <p:txBody>
          <a:bodyPr>
            <a:noAutofit/>
          </a:bodyPr>
          <a:lstStyle/>
          <a:p>
            <a:r>
              <a:rPr lang="hr-HR" sz="4800" b="1" dirty="0">
                <a:solidFill>
                  <a:srgbClr val="C00000"/>
                </a:solidFill>
                <a:latin typeface="Open Sans"/>
              </a:rPr>
              <a:t>THEODOROVA SPIRALA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B285D303-692F-4ED9-9A96-5F52B2B02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88473"/>
            <a:ext cx="9072000" cy="5902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- spirala koja se sastoji od neprekinutog niza   pravokutnih trokuta čije su duljine hipotenuza kvadratni korijeni prirodnih brojeva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D60A600-85BA-4580-8325-61EDE58344F3}"/>
              </a:ext>
            </a:extLst>
          </p:cNvPr>
          <p:cNvPicPr/>
          <p:nvPr/>
        </p:nvPicPr>
        <p:blipFill>
          <a:blip r:embed="rId2"/>
          <a:srcRect t="9101" r="42949" b="6579"/>
          <a:stretch/>
        </p:blipFill>
        <p:spPr>
          <a:xfrm>
            <a:off x="1828800" y="2377440"/>
            <a:ext cx="6370319" cy="44701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22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D4FD848D-E6BC-4634-B38F-27FB77AE4B6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65009" y="3119004"/>
            <a:ext cx="5162377" cy="3005340"/>
          </a:xfrm>
          <a:prstGeom prst="rect">
            <a:avLst/>
          </a:prstGeom>
          <a:ln>
            <a:noFill/>
          </a:ln>
        </p:spPr>
      </p:pic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B921893D-35F5-40F8-8895-8150ADA90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353291"/>
            <a:ext cx="9072000" cy="7065818"/>
          </a:xfrm>
        </p:spPr>
        <p:txBody>
          <a:bodyPr/>
          <a:lstStyle/>
          <a:p>
            <a:pPr marL="0" indent="0">
              <a:buNone/>
            </a:pPr>
            <a:r>
              <a:rPr lang="hr-HR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- konstrukcija je završena s √17 zbog daljnjeg preklapanja trokuta </a:t>
            </a:r>
          </a:p>
          <a:p>
            <a:pPr marL="0" indent="0">
              <a:buNone/>
            </a:pPr>
            <a:r>
              <a:rPr lang="hr-HR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- postoji mnogo primjera spirale u prirodi, ali i u ljudskim djelima </a:t>
            </a:r>
          </a:p>
          <a:p>
            <a:pPr marL="0" indent="0">
              <a:buNone/>
            </a:pPr>
            <a:r>
              <a:rPr lang="hr-HR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- postoje mnogi učenički radovi na temu spirale drugog korijena iako to nije obavezno gradivo u osnovnoj školi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4ED10FC-BA89-441A-AB26-8B8952B21B21}"/>
              </a:ext>
            </a:extLst>
          </p:cNvPr>
          <p:cNvPicPr/>
          <p:nvPr/>
        </p:nvPicPr>
        <p:blipFill>
          <a:blip r:embed="rId3"/>
          <a:srcRect t="2266" b="12015"/>
          <a:stretch/>
        </p:blipFill>
        <p:spPr>
          <a:xfrm>
            <a:off x="5532073" y="3363479"/>
            <a:ext cx="3939239" cy="41961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93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612852" y="104400"/>
            <a:ext cx="8854920" cy="12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hr-HR" sz="4800" b="1" strike="noStrike" spc="-1" dirty="0">
                <a:solidFill>
                  <a:srgbClr val="C00000"/>
                </a:solidFill>
                <a:latin typeface="Open Sans"/>
                <a:ea typeface="DejaVu Sans"/>
              </a:rPr>
              <a:t>PRIMJERI U PRIRODI</a:t>
            </a:r>
            <a:endParaRPr lang="hr-HR" sz="4800" b="0" strike="noStrike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95" name="Slika 94"/>
          <p:cNvPicPr/>
          <p:nvPr/>
        </p:nvPicPr>
        <p:blipFill>
          <a:blip r:embed="rId2"/>
          <a:stretch/>
        </p:blipFill>
        <p:spPr>
          <a:xfrm>
            <a:off x="720000" y="1220760"/>
            <a:ext cx="4026960" cy="3066840"/>
          </a:xfrm>
          <a:prstGeom prst="rect">
            <a:avLst/>
          </a:prstGeom>
          <a:ln>
            <a:noFill/>
          </a:ln>
        </p:spPr>
      </p:pic>
      <p:pic>
        <p:nvPicPr>
          <p:cNvPr id="96" name="Slika 95"/>
          <p:cNvPicPr/>
          <p:nvPr/>
        </p:nvPicPr>
        <p:blipFill>
          <a:blip r:embed="rId3"/>
          <a:stretch/>
        </p:blipFill>
        <p:spPr>
          <a:xfrm>
            <a:off x="5832360" y="1440000"/>
            <a:ext cx="3815280" cy="3815280"/>
          </a:xfrm>
          <a:prstGeom prst="rect">
            <a:avLst/>
          </a:prstGeom>
          <a:ln>
            <a:noFill/>
          </a:ln>
        </p:spPr>
      </p:pic>
      <p:pic>
        <p:nvPicPr>
          <p:cNvPr id="97" name="Slika 96"/>
          <p:cNvPicPr/>
          <p:nvPr/>
        </p:nvPicPr>
        <p:blipFill>
          <a:blip r:embed="rId4"/>
          <a:stretch/>
        </p:blipFill>
        <p:spPr>
          <a:xfrm>
            <a:off x="1440360" y="4435200"/>
            <a:ext cx="4031640" cy="3023280"/>
          </a:xfrm>
          <a:prstGeom prst="rect">
            <a:avLst/>
          </a:prstGeom>
          <a:ln>
            <a:noFill/>
          </a:ln>
        </p:spPr>
      </p:pic>
      <p:sp>
        <p:nvSpPr>
          <p:cNvPr id="98" name="CustomShape 2"/>
          <p:cNvSpPr/>
          <p:nvPr/>
        </p:nvSpPr>
        <p:spPr>
          <a:xfrm>
            <a:off x="1944000" y="3888000"/>
            <a:ext cx="302364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hr-HR" sz="2200" b="0" strike="noStrike" spc="-1" dirty="0">
                <a:solidFill>
                  <a:srgbClr val="FFFFFF"/>
                </a:solidFill>
                <a:latin typeface="Arial"/>
              </a:rPr>
              <a:t>galaksija</a:t>
            </a:r>
            <a:endParaRPr lang="hr-HR" sz="2200" b="0" strike="noStrike" spc="-1" dirty="0"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6048000" y="4824000"/>
            <a:ext cx="331164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r-HR" sz="2200" b="0" strike="noStrike" spc="-1" dirty="0">
                <a:solidFill>
                  <a:srgbClr val="FFFFFF"/>
                </a:solidFill>
                <a:latin typeface="Arial"/>
              </a:rPr>
              <a:t>puževa kućica</a:t>
            </a:r>
            <a:endParaRPr lang="hr-HR" sz="2200" b="0" strike="noStrike" spc="-1" dirty="0">
              <a:latin typeface="Arial"/>
            </a:endParaRPr>
          </a:p>
        </p:txBody>
      </p:sp>
      <p:sp>
        <p:nvSpPr>
          <p:cNvPr id="100" name="CustomShape 4"/>
          <p:cNvSpPr/>
          <p:nvPr/>
        </p:nvSpPr>
        <p:spPr>
          <a:xfrm>
            <a:off x="1656000" y="7058880"/>
            <a:ext cx="374364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r-HR" sz="2200" b="0" strike="noStrike" spc="-1" dirty="0" err="1">
                <a:solidFill>
                  <a:srgbClr val="FFFFFF"/>
                </a:solidFill>
                <a:latin typeface="Arial"/>
              </a:rPr>
              <a:t>Nautilus</a:t>
            </a:r>
            <a:r>
              <a:rPr lang="hr-HR" sz="2200" b="0" strike="noStrike" spc="-1" dirty="0">
                <a:solidFill>
                  <a:srgbClr val="FFFFFF"/>
                </a:solidFill>
                <a:latin typeface="Arial"/>
              </a:rPr>
              <a:t> školjka</a:t>
            </a:r>
            <a:endParaRPr lang="hr-HR" sz="2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lika 100"/>
          <p:cNvPicPr/>
          <p:nvPr/>
        </p:nvPicPr>
        <p:blipFill>
          <a:blip r:embed="rId2"/>
          <a:stretch/>
        </p:blipFill>
        <p:spPr>
          <a:xfrm>
            <a:off x="743760" y="432000"/>
            <a:ext cx="4007880" cy="3473640"/>
          </a:xfrm>
          <a:prstGeom prst="rect">
            <a:avLst/>
          </a:prstGeom>
          <a:ln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1008000" y="536040"/>
            <a:ext cx="352764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r-HR" sz="2200" b="0" strike="noStrike" spc="-1" dirty="0">
                <a:solidFill>
                  <a:srgbClr val="000000"/>
                </a:solidFill>
                <a:latin typeface="Arial"/>
              </a:rPr>
              <a:t>vrtlog zračnih masa</a:t>
            </a:r>
            <a:endParaRPr lang="hr-HR" sz="2200" b="0" strike="noStrike" spc="-1" dirty="0">
              <a:latin typeface="Arial"/>
            </a:endParaRPr>
          </a:p>
        </p:txBody>
      </p:sp>
      <p:pic>
        <p:nvPicPr>
          <p:cNvPr id="103" name="Slika 102"/>
          <p:cNvPicPr/>
          <p:nvPr/>
        </p:nvPicPr>
        <p:blipFill>
          <a:blip r:embed="rId3"/>
          <a:stretch/>
        </p:blipFill>
        <p:spPr>
          <a:xfrm>
            <a:off x="4440960" y="3271200"/>
            <a:ext cx="5134680" cy="3177360"/>
          </a:xfrm>
          <a:prstGeom prst="rect">
            <a:avLst/>
          </a:prstGeom>
          <a:ln>
            <a:noFill/>
          </a:ln>
        </p:spPr>
      </p:pic>
      <p:sp>
        <p:nvSpPr>
          <p:cNvPr id="104" name="CustomShape 2"/>
          <p:cNvSpPr/>
          <p:nvPr/>
        </p:nvSpPr>
        <p:spPr>
          <a:xfrm>
            <a:off x="5328000" y="6048000"/>
            <a:ext cx="424764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r-HR" sz="2200" b="0" strike="noStrike" spc="-1" dirty="0">
                <a:latin typeface="Arial"/>
              </a:rPr>
              <a:t>neke biljke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720000" y="300960"/>
            <a:ext cx="8854920" cy="12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hr-HR" sz="4800" b="1" strike="noStrike" spc="-1" dirty="0">
                <a:solidFill>
                  <a:srgbClr val="C00000"/>
                </a:solidFill>
                <a:latin typeface="Open Sans"/>
                <a:ea typeface="DejaVu Sans"/>
              </a:rPr>
              <a:t>PRIMJERI U LJUDSKIM DJELIMA</a:t>
            </a:r>
            <a:endParaRPr lang="hr-HR" sz="4800" b="0" strike="noStrike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720000" y="2160000"/>
            <a:ext cx="863928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hr-HR" sz="2600" b="0" strike="noStrike" spc="-1">
                <a:solidFill>
                  <a:srgbClr val="000000"/>
                </a:solidFill>
                <a:latin typeface="Open Sans"/>
                <a:ea typeface="DejaVu Sans"/>
              </a:rPr>
              <a:t> </a:t>
            </a:r>
            <a:endParaRPr lang="hr-HR" sz="2600" b="0" strike="noStrike" spc="-1">
              <a:latin typeface="Arial"/>
            </a:endParaRPr>
          </a:p>
        </p:txBody>
      </p:sp>
      <p:pic>
        <p:nvPicPr>
          <p:cNvPr id="107" name="Slika 106"/>
          <p:cNvPicPr/>
          <p:nvPr/>
        </p:nvPicPr>
        <p:blipFill>
          <a:blip r:embed="rId2"/>
          <a:stretch/>
        </p:blipFill>
        <p:spPr>
          <a:xfrm>
            <a:off x="288000" y="1848240"/>
            <a:ext cx="5111640" cy="3407400"/>
          </a:xfrm>
          <a:prstGeom prst="rect">
            <a:avLst/>
          </a:prstGeom>
          <a:ln>
            <a:noFill/>
          </a:ln>
        </p:spPr>
      </p:pic>
      <p:sp>
        <p:nvSpPr>
          <p:cNvPr id="108" name="CustomShape 3"/>
          <p:cNvSpPr/>
          <p:nvPr/>
        </p:nvSpPr>
        <p:spPr>
          <a:xfrm>
            <a:off x="504000" y="4752000"/>
            <a:ext cx="467964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r-HR" sz="2200" b="0" strike="noStrike" spc="-1" dirty="0">
                <a:solidFill>
                  <a:srgbClr val="FFFFFF"/>
                </a:solidFill>
                <a:latin typeface="Arial"/>
              </a:rPr>
              <a:t>stepenice</a:t>
            </a:r>
            <a:endParaRPr lang="hr-HR" sz="2200" b="0" strike="noStrike" spc="-1" dirty="0">
              <a:latin typeface="Arial"/>
            </a:endParaRPr>
          </a:p>
        </p:txBody>
      </p:sp>
      <p:pic>
        <p:nvPicPr>
          <p:cNvPr id="109" name="Slika 108"/>
          <p:cNvPicPr/>
          <p:nvPr/>
        </p:nvPicPr>
        <p:blipFill>
          <a:blip r:embed="rId3"/>
          <a:srcRect l="5003" t="29618" r="7202" b="12809"/>
          <a:stretch/>
        </p:blipFill>
        <p:spPr>
          <a:xfrm>
            <a:off x="5472360" y="2160360"/>
            <a:ext cx="4391280" cy="2879280"/>
          </a:xfrm>
          <a:prstGeom prst="rect">
            <a:avLst/>
          </a:prstGeom>
          <a:ln>
            <a:noFill/>
          </a:ln>
        </p:spPr>
      </p:pic>
      <p:sp>
        <p:nvSpPr>
          <p:cNvPr id="110" name="CustomShape 4"/>
          <p:cNvSpPr/>
          <p:nvPr/>
        </p:nvSpPr>
        <p:spPr>
          <a:xfrm>
            <a:off x="6192000" y="4464000"/>
            <a:ext cx="302364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r-HR" sz="2200" spc="-1" dirty="0">
                <a:solidFill>
                  <a:srgbClr val="FFFFFF"/>
                </a:solidFill>
                <a:latin typeface="Arial"/>
              </a:rPr>
              <a:t>n</a:t>
            </a:r>
            <a:r>
              <a:rPr lang="hr-HR" sz="2200" b="0" strike="noStrike" spc="-1" dirty="0">
                <a:solidFill>
                  <a:srgbClr val="FFFFFF"/>
                </a:solidFill>
                <a:latin typeface="Arial"/>
              </a:rPr>
              <a:t>aušnice i drugi nakit</a:t>
            </a:r>
            <a:endParaRPr lang="hr-HR" sz="2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seta">
  <a:themeElements>
    <a:clrScheme name="Crveno-narančast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202</Words>
  <Application>Microsoft Office PowerPoint</Application>
  <PresentationFormat>Prilagođeno</PresentationFormat>
  <Paragraphs>28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Naslovi slajdova</vt:lpstr>
      </vt:variant>
      <vt:variant>
        <vt:i4>10</vt:i4>
      </vt:variant>
    </vt:vector>
  </HeadingPairs>
  <TitlesOfParts>
    <vt:vector size="12" baseType="lpstr">
      <vt:lpstr>Office Theme</vt:lpstr>
      <vt:lpstr>Faseta</vt:lpstr>
      <vt:lpstr>PowerPointova prezentacija</vt:lpstr>
      <vt:lpstr>ŽIVOTOPIS</vt:lpstr>
      <vt:lpstr>PowerPointova prezentacija</vt:lpstr>
      <vt:lpstr>PowerPointova prezentacija</vt:lpstr>
      <vt:lpstr>THEODOROVA SPIRALA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subject/>
  <dc:creator/>
  <dc:description/>
  <cp:lastModifiedBy>Korisnik</cp:lastModifiedBy>
  <cp:revision>14</cp:revision>
  <dcterms:created xsi:type="dcterms:W3CDTF">2017-11-22T19:40:49Z</dcterms:created>
  <dcterms:modified xsi:type="dcterms:W3CDTF">2017-11-30T12:17:27Z</dcterms:modified>
  <dc:language>hr-HR</dc:language>
</cp:coreProperties>
</file>