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4" r:id="rId6"/>
    <p:sldId id="261" r:id="rId7"/>
    <p:sldId id="265" r:id="rId8"/>
    <p:sldId id="267" r:id="rId9"/>
    <p:sldId id="269" r:id="rId10"/>
    <p:sldId id="270" r:id="rId11"/>
    <p:sldId id="263" r:id="rId12"/>
    <p:sldId id="268" r:id="rId13"/>
    <p:sldId id="272" r:id="rId14"/>
    <p:sldId id="271" r:id="rId15"/>
    <p:sldId id="273" r:id="rId16"/>
    <p:sldId id="274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93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666E-5EDC-40EA-A22E-A6096C548168}" type="datetimeFigureOut">
              <a:rPr lang="hr-HR" smtClean="0"/>
              <a:pPr/>
              <a:t>20.10.2018.</a:t>
            </a:fld>
            <a:endParaRPr lang="hr-H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96AB454-8104-4744-9FF2-F95DB677FE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666E-5EDC-40EA-A22E-A6096C548168}" type="datetimeFigureOut">
              <a:rPr lang="hr-HR" smtClean="0"/>
              <a:pPr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B454-8104-4744-9FF2-F95DB677FE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666E-5EDC-40EA-A22E-A6096C548168}" type="datetimeFigureOut">
              <a:rPr lang="hr-HR" smtClean="0"/>
              <a:pPr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B454-8104-4744-9FF2-F95DB677FE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666E-5EDC-40EA-A22E-A6096C548168}" type="datetimeFigureOut">
              <a:rPr lang="hr-HR" smtClean="0"/>
              <a:pPr/>
              <a:t>20.10.2018.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96AB454-8104-4744-9FF2-F95DB677FE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666E-5EDC-40EA-A22E-A6096C548168}" type="datetimeFigureOut">
              <a:rPr lang="hr-HR" smtClean="0"/>
              <a:pPr/>
              <a:t>20.10.2018.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B454-8104-4744-9FF2-F95DB677FE8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666E-5EDC-40EA-A22E-A6096C548168}" type="datetimeFigureOut">
              <a:rPr lang="hr-HR" smtClean="0"/>
              <a:pPr/>
              <a:t>20.10.2018.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B454-8104-4744-9FF2-F95DB677FE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666E-5EDC-40EA-A22E-A6096C548168}" type="datetimeFigureOut">
              <a:rPr lang="hr-HR" smtClean="0"/>
              <a:pPr/>
              <a:t>20.10.2018.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96AB454-8104-4744-9FF2-F95DB677FE8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666E-5EDC-40EA-A22E-A6096C548168}" type="datetimeFigureOut">
              <a:rPr lang="hr-HR" smtClean="0"/>
              <a:pPr/>
              <a:t>20.10.2018.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B454-8104-4744-9FF2-F95DB677FE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666E-5EDC-40EA-A22E-A6096C548168}" type="datetimeFigureOut">
              <a:rPr lang="hr-HR" smtClean="0"/>
              <a:pPr/>
              <a:t>20.10.2018.</a:t>
            </a:fld>
            <a:endParaRPr lang="hr-H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B454-8104-4744-9FF2-F95DB677FE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666E-5EDC-40EA-A22E-A6096C548168}" type="datetimeFigureOut">
              <a:rPr lang="hr-HR" smtClean="0"/>
              <a:pPr/>
              <a:t>20.10.2018.</a:t>
            </a:fld>
            <a:endParaRPr lang="hr-H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B454-8104-4744-9FF2-F95DB677FE8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666E-5EDC-40EA-A22E-A6096C548168}" type="datetimeFigureOut">
              <a:rPr lang="hr-HR" smtClean="0"/>
              <a:pPr/>
              <a:t>20.10.2018.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B454-8104-4744-9FF2-F95DB677FE8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8B8666E-5EDC-40EA-A22E-A6096C548168}" type="datetimeFigureOut">
              <a:rPr lang="hr-HR" smtClean="0"/>
              <a:pPr/>
              <a:t>20.10.2018.</a:t>
            </a:fld>
            <a:endParaRPr lang="hr-H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96AB454-8104-4744-9FF2-F95DB677FE8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268760"/>
            <a:ext cx="8079432" cy="1926707"/>
          </a:xfrm>
        </p:spPr>
        <p:txBody>
          <a:bodyPr>
            <a:normAutofit/>
          </a:bodyPr>
          <a:lstStyle/>
          <a:p>
            <a:r>
              <a:rPr lang="hr-HR" sz="6600" dirty="0" smtClean="0"/>
              <a:t>RAZLOMCI</a:t>
            </a:r>
            <a:endParaRPr lang="hr-HR" sz="6600" dirty="0"/>
          </a:p>
        </p:txBody>
      </p:sp>
      <p:pic>
        <p:nvPicPr>
          <p:cNvPr id="4" name="Picture 3" descr="300px-Cake_quarters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1844824"/>
            <a:ext cx="4202953" cy="31942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/>
              <a:t>Za množenje razlomaka vrijede sljedeća svojstva:</a:t>
            </a:r>
          </a:p>
          <a:p>
            <a:endParaRPr lang="hr-HR" dirty="0" smtClean="0"/>
          </a:p>
          <a:p>
            <a:r>
              <a:rPr lang="hr-HR" dirty="0" smtClean="0"/>
              <a:t>      Množenje s nulom  </a:t>
            </a:r>
          </a:p>
          <a:p>
            <a:endParaRPr lang="hr-HR" dirty="0" smtClean="0"/>
          </a:p>
          <a:p>
            <a:r>
              <a:rPr lang="hr-HR" dirty="0" smtClean="0"/>
              <a:t>      Množenje s jedan</a:t>
            </a:r>
          </a:p>
          <a:p>
            <a:endParaRPr lang="hr-HR" dirty="0" smtClean="0"/>
          </a:p>
          <a:p>
            <a:r>
              <a:rPr lang="hr-HR" dirty="0" smtClean="0"/>
              <a:t>      Komutativnost množenja</a:t>
            </a:r>
          </a:p>
          <a:p>
            <a:endParaRPr lang="hr-HR" dirty="0" smtClean="0"/>
          </a:p>
          <a:p>
            <a:r>
              <a:rPr lang="hr-HR" dirty="0" smtClean="0"/>
              <a:t>      Asocijativnost množenja</a:t>
            </a:r>
          </a:p>
          <a:p>
            <a:endParaRPr lang="hr-HR" dirty="0" smtClean="0"/>
          </a:p>
          <a:p>
            <a:r>
              <a:rPr lang="hr-HR" dirty="0" smtClean="0"/>
              <a:t>      Distributivnost množenja prema zbrajanju i oduzimanju</a:t>
            </a:r>
          </a:p>
          <a:p>
            <a:endParaRPr lang="hr-HR" dirty="0"/>
          </a:p>
        </p:txBody>
      </p:sp>
      <p:pic>
        <p:nvPicPr>
          <p:cNvPr id="4" name="Picture 3" descr="mnozenje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204864"/>
            <a:ext cx="1055765" cy="559305"/>
          </a:xfrm>
          <a:prstGeom prst="rect">
            <a:avLst/>
          </a:prstGeom>
        </p:spPr>
      </p:pic>
      <p:pic>
        <p:nvPicPr>
          <p:cNvPr id="6" name="Picture 5" descr="mnozenje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2996952"/>
            <a:ext cx="1087186" cy="559305"/>
          </a:xfrm>
          <a:prstGeom prst="rect">
            <a:avLst/>
          </a:prstGeom>
        </p:spPr>
      </p:pic>
      <p:pic>
        <p:nvPicPr>
          <p:cNvPr id="7" name="Picture 6" descr="mnozenje7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8024" y="3789040"/>
            <a:ext cx="1296144" cy="483309"/>
          </a:xfrm>
          <a:prstGeom prst="rect">
            <a:avLst/>
          </a:prstGeom>
        </p:spPr>
      </p:pic>
      <p:pic>
        <p:nvPicPr>
          <p:cNvPr id="8" name="Picture 7" descr="mnozenje8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16016" y="4581128"/>
            <a:ext cx="2217548" cy="517777"/>
          </a:xfrm>
          <a:prstGeom prst="rect">
            <a:avLst/>
          </a:prstGeom>
        </p:spPr>
      </p:pic>
      <p:pic>
        <p:nvPicPr>
          <p:cNvPr id="9" name="Picture 8" descr="mnozenje9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331640" y="5733256"/>
            <a:ext cx="2589399" cy="514729"/>
          </a:xfrm>
          <a:prstGeom prst="rect">
            <a:avLst/>
          </a:prstGeom>
        </p:spPr>
      </p:pic>
      <p:pic>
        <p:nvPicPr>
          <p:cNvPr id="10" name="Picture 9" descr="mnozenje10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20072" y="5733256"/>
            <a:ext cx="2609802" cy="5177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Uspoređivanje razlomka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2200" b="1" dirty="0" smtClean="0"/>
              <a:t>Uspoređivanje razlomaka različitih nazivnika izvodi se svađanjem na jednake nazivnike, te zatim uspoređivanjem.</a:t>
            </a:r>
            <a:endParaRPr lang="hr-HR" sz="2200" dirty="0" smtClean="0"/>
          </a:p>
        </p:txBody>
      </p:sp>
      <p:pic>
        <p:nvPicPr>
          <p:cNvPr id="8" name="Picture 7" descr="zajednick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708920"/>
            <a:ext cx="6013510" cy="673985"/>
          </a:xfrm>
          <a:prstGeom prst="rect">
            <a:avLst/>
          </a:prstGeom>
        </p:spPr>
      </p:pic>
      <p:pic>
        <p:nvPicPr>
          <p:cNvPr id="10" name="Picture 9" descr="usporedivanje 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933056"/>
            <a:ext cx="2808312" cy="2345552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4860032" y="400506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Primjeri uspoređivanja:</a:t>
            </a:r>
            <a:endParaRPr lang="hr-HR" dirty="0"/>
          </a:p>
        </p:txBody>
      </p:sp>
      <p:pic>
        <p:nvPicPr>
          <p:cNvPr id="13" name="Picture 12" descr="usporedivanj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4509120"/>
            <a:ext cx="3180011" cy="7185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SUNČANI SAT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z="2200" b="1" dirty="0" smtClean="0"/>
              <a:t>(Sunčani sat</a:t>
            </a:r>
            <a:r>
              <a:rPr lang="hr-HR" sz="2200" dirty="0" smtClean="0"/>
              <a:t> je astronomska </a:t>
            </a:r>
          </a:p>
          <a:p>
            <a:pPr>
              <a:buNone/>
            </a:pPr>
            <a:r>
              <a:rPr lang="hr-HR" sz="2200" dirty="0" smtClean="0"/>
              <a:t>naprava koja promjenom </a:t>
            </a:r>
          </a:p>
          <a:p>
            <a:pPr>
              <a:buNone/>
            </a:pPr>
            <a:r>
              <a:rPr lang="hr-HR" sz="2200" dirty="0" smtClean="0"/>
              <a:t>položaja sunca na nebu pokazuje</a:t>
            </a:r>
          </a:p>
          <a:p>
            <a:pPr>
              <a:buNone/>
            </a:pPr>
            <a:r>
              <a:rPr lang="hr-HR" sz="2200" dirty="0" smtClean="0"/>
              <a:t> približno vrijeme.)</a:t>
            </a:r>
          </a:p>
          <a:p>
            <a:pPr>
              <a:buNone/>
            </a:pPr>
            <a:r>
              <a:rPr lang="hr-HR" b="1" dirty="0" smtClean="0"/>
              <a:t>ZADATAK 1:</a:t>
            </a:r>
          </a:p>
          <a:p>
            <a:pPr>
              <a:buNone/>
            </a:pPr>
            <a:r>
              <a:rPr lang="hr-HR" b="1" dirty="0" smtClean="0"/>
              <a:t>Na sunčanom satu,u jednom trenutku sjena se nalazi otprilike na 2/3 između 9 i 10 sati. Koliko je točno sati i minuta u to vrijeme?</a:t>
            </a:r>
          </a:p>
          <a:p>
            <a:endParaRPr lang="hr-HR" dirty="0"/>
          </a:p>
        </p:txBody>
      </p:sp>
      <p:pic>
        <p:nvPicPr>
          <p:cNvPr id="5" name="Picture 4" descr="250px-Sonnenuh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764704"/>
            <a:ext cx="2592288" cy="25819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b="1" dirty="0" smtClean="0"/>
              <a:t>ZADATAK 2:</a:t>
            </a:r>
          </a:p>
          <a:p>
            <a:pPr>
              <a:buNone/>
            </a:pPr>
            <a:r>
              <a:rPr lang="hr-HR" b="1" dirty="0" smtClean="0"/>
              <a:t>Ako je upravo odzvonilo podne, koliki dio današnjeg dana je već prošao?</a:t>
            </a:r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r>
              <a:rPr lang="hr-HR" b="1" dirty="0" smtClean="0"/>
              <a:t>ZADATAK </a:t>
            </a:r>
            <a:r>
              <a:rPr lang="hr-HR" b="1" dirty="0" smtClean="0"/>
              <a:t>3:</a:t>
            </a:r>
          </a:p>
          <a:p>
            <a:pPr>
              <a:buNone/>
            </a:pPr>
            <a:r>
              <a:rPr lang="hr-HR" b="1" dirty="0" smtClean="0"/>
              <a:t>Koliki dio je 15 minuta od 2 sata</a:t>
            </a:r>
            <a:r>
              <a:rPr lang="hr-HR" b="1" dirty="0" smtClean="0"/>
              <a:t>?</a:t>
            </a:r>
            <a:endParaRPr lang="hr-H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RJEŠENJE 1:</a:t>
            </a:r>
          </a:p>
          <a:p>
            <a:pPr>
              <a:buNone/>
            </a:pPr>
            <a:r>
              <a:rPr lang="hr-HR" dirty="0" smtClean="0"/>
              <a:t>Između 9 i 10 sati je 1 sat.</a:t>
            </a:r>
          </a:p>
          <a:p>
            <a:pPr>
              <a:buNone/>
            </a:pPr>
            <a:r>
              <a:rPr lang="hr-HR" dirty="0" smtClean="0"/>
              <a:t>Ako je kazaljka na 2/3 , to je 2/3 od jednog sata.</a:t>
            </a:r>
          </a:p>
          <a:p>
            <a:pPr>
              <a:buNone/>
            </a:pPr>
            <a:r>
              <a:rPr lang="hr-HR" dirty="0" smtClean="0"/>
              <a:t>2/3 od 60 min, 2/3* 60 = 120/3 = 40 min</a:t>
            </a:r>
          </a:p>
          <a:p>
            <a:pPr>
              <a:buNone/>
            </a:pPr>
            <a:r>
              <a:rPr lang="hr-HR" dirty="0" smtClean="0"/>
              <a:t>Od trenutka kad je bilo 9 sati je prošlo 40 min pa je rješenje 9 sati i 40 minuta.</a:t>
            </a:r>
          </a:p>
          <a:p>
            <a:pPr>
              <a:buNone/>
            </a:pPr>
            <a:endParaRPr lang="hr-HR" dirty="0" smtClean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539552" y="5229200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RJEŠENJE 2:</a:t>
            </a:r>
          </a:p>
          <a:p>
            <a:pPr>
              <a:buNone/>
            </a:pPr>
            <a:r>
              <a:rPr lang="hr-HR" dirty="0" smtClean="0"/>
              <a:t>Od ponoći je prošlo 12 sati.</a:t>
            </a:r>
          </a:p>
          <a:p>
            <a:pPr>
              <a:buNone/>
            </a:pPr>
            <a:r>
              <a:rPr lang="hr-HR" dirty="0" smtClean="0"/>
              <a:t> Jedan dan ima 24 sata.</a:t>
            </a:r>
          </a:p>
          <a:p>
            <a:pPr>
              <a:buNone/>
            </a:pPr>
            <a:r>
              <a:rPr lang="hr-HR" dirty="0" smtClean="0"/>
              <a:t>        12/24 </a:t>
            </a:r>
            <a:r>
              <a:rPr lang="hr-HR" dirty="0" smtClean="0"/>
              <a:t>= ½ </a:t>
            </a:r>
          </a:p>
          <a:p>
            <a:pPr>
              <a:buNone/>
            </a:pPr>
            <a:r>
              <a:rPr lang="hr-HR" dirty="0" smtClean="0"/>
              <a:t>Rj. Prešlo je pola dana.</a:t>
            </a:r>
            <a:endParaRPr lang="hr-HR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611560" y="5157192"/>
            <a:ext cx="86409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RJEŠENJE 3:</a:t>
            </a:r>
          </a:p>
          <a:p>
            <a:pPr>
              <a:buNone/>
            </a:pPr>
            <a:r>
              <a:rPr lang="hr-HR" dirty="0" smtClean="0"/>
              <a:t>Jedan sat ima 60 min, dva sata imaju 120 min.</a:t>
            </a:r>
          </a:p>
          <a:p>
            <a:pPr>
              <a:buNone/>
            </a:pPr>
            <a:r>
              <a:rPr lang="hr-HR" smtClean="0"/>
              <a:t>           15/120 </a:t>
            </a:r>
            <a:r>
              <a:rPr lang="hr-HR" dirty="0" smtClean="0"/>
              <a:t>= 1/8</a:t>
            </a:r>
          </a:p>
          <a:p>
            <a:pPr>
              <a:buNone/>
            </a:pPr>
            <a:r>
              <a:rPr lang="hr-HR" dirty="0" smtClean="0"/>
              <a:t>Rj. 15 min je 1/8 od 2 sata.</a:t>
            </a:r>
            <a:endParaRPr lang="hr-HR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539552" y="4437112"/>
            <a:ext cx="79208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Općenito o razlomcima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r-HR" b="1" dirty="0" smtClean="0"/>
              <a:t>Razlomak je broj koji opisuje jedan ili više jednakih dijelova neke cjeline.</a:t>
            </a:r>
          </a:p>
          <a:p>
            <a:pPr>
              <a:buNone/>
            </a:pPr>
            <a:endParaRPr lang="hr-HR" dirty="0" smtClean="0"/>
          </a:p>
        </p:txBody>
      </p:sp>
      <p:pic>
        <p:nvPicPr>
          <p:cNvPr id="12" name="Picture 11" descr="s5k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3501008"/>
            <a:ext cx="2736304" cy="271647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220072" y="3717032"/>
            <a:ext cx="23042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6000" dirty="0" smtClean="0"/>
              <a:t>5</a:t>
            </a:r>
          </a:p>
          <a:p>
            <a:r>
              <a:rPr lang="hr-HR" sz="6000" dirty="0" smtClean="0"/>
              <a:t>6</a:t>
            </a:r>
            <a:endParaRPr lang="hr-HR" sz="6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220072" y="4725144"/>
            <a:ext cx="64807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1520" y="3140968"/>
            <a:ext cx="201622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/>
              <a:t>Na slici je crveno obojano 5 od 6 dijelova kruga</a:t>
            </a:r>
          </a:p>
          <a:p>
            <a:endParaRPr lang="hr-HR" dirty="0" smtClean="0"/>
          </a:p>
          <a:p>
            <a:endParaRPr lang="hr-HR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940152" y="3933056"/>
            <a:ext cx="504056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012160" y="5013176"/>
            <a:ext cx="576064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084168" y="4725144"/>
            <a:ext cx="100811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44208" y="36450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BROJNIK</a:t>
            </a:r>
            <a:endParaRPr lang="hr-HR" dirty="0"/>
          </a:p>
        </p:txBody>
      </p:sp>
      <p:sp>
        <p:nvSpPr>
          <p:cNvPr id="27" name="TextBox 26"/>
          <p:cNvSpPr txBox="1"/>
          <p:nvPr/>
        </p:nvSpPr>
        <p:spPr>
          <a:xfrm>
            <a:off x="7092280" y="436510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RAZLOMAČKA CRTA</a:t>
            </a:r>
            <a:endParaRPr lang="hr-HR" dirty="0"/>
          </a:p>
        </p:txBody>
      </p:sp>
      <p:sp>
        <p:nvSpPr>
          <p:cNvPr id="28" name="TextBox 27"/>
          <p:cNvSpPr txBox="1"/>
          <p:nvPr/>
        </p:nvSpPr>
        <p:spPr>
          <a:xfrm>
            <a:off x="6588224" y="551723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NAZIVNIK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allAtOnce"/>
      <p:bldP spid="26" grpId="0" build="allAtOnce"/>
      <p:bldP spid="28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968552"/>
          </a:xfrm>
        </p:spPr>
        <p:txBody>
          <a:bodyPr/>
          <a:lstStyle/>
          <a:p>
            <a:r>
              <a:rPr lang="hr-HR" b="1" dirty="0" smtClean="0"/>
              <a:t>PRAVI RAZLOMAK  </a:t>
            </a:r>
            <a:r>
              <a:rPr lang="hr-HR" dirty="0" smtClean="0"/>
              <a:t>je ralomak koji je manji od 1, npr. </a:t>
            </a:r>
          </a:p>
          <a:p>
            <a:endParaRPr lang="hr-HR" dirty="0" smtClean="0"/>
          </a:p>
          <a:p>
            <a:r>
              <a:rPr lang="hr-HR" b="1" dirty="0" smtClean="0"/>
              <a:t>NEPRAVI RAZLOMAK </a:t>
            </a:r>
            <a:r>
              <a:rPr lang="hr-HR" dirty="0" smtClean="0"/>
              <a:t>je razlomak koji je veći od 1, npr.</a:t>
            </a:r>
          </a:p>
          <a:p>
            <a:endParaRPr lang="hr-HR" dirty="0" smtClean="0"/>
          </a:p>
          <a:p>
            <a:r>
              <a:rPr lang="hr-HR" b="1" dirty="0" smtClean="0"/>
              <a:t>MJEŠOVITI BROJ </a:t>
            </a:r>
            <a:r>
              <a:rPr lang="hr-HR" dirty="0" smtClean="0"/>
              <a:t>je razlomak veći od 1 izražen u obliku cijelog broja i pravog razlomka, npr.</a:t>
            </a:r>
            <a:endParaRPr lang="hr-HR" dirty="0"/>
          </a:p>
        </p:txBody>
      </p:sp>
      <p:pic>
        <p:nvPicPr>
          <p:cNvPr id="7" name="Picture 6" descr="izvedenirazlomc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1772816"/>
            <a:ext cx="1210630" cy="654932"/>
          </a:xfrm>
          <a:prstGeom prst="rect">
            <a:avLst/>
          </a:prstGeom>
        </p:spPr>
      </p:pic>
      <p:pic>
        <p:nvPicPr>
          <p:cNvPr id="8" name="Picture 7" descr="veciodjeda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3429000"/>
            <a:ext cx="1224136" cy="670811"/>
          </a:xfrm>
          <a:prstGeom prst="rect">
            <a:avLst/>
          </a:prstGeom>
        </p:spPr>
      </p:pic>
      <p:pic>
        <p:nvPicPr>
          <p:cNvPr id="10" name="Picture 9" descr="mjesovitibroj..png"/>
          <p:cNvPicPr>
            <a:picLocks noChangeAspect="1"/>
          </p:cNvPicPr>
          <p:nvPr/>
        </p:nvPicPr>
        <p:blipFill>
          <a:blip r:embed="rId4" cstate="print"/>
          <a:srcRect r="76296" b="-31248"/>
          <a:stretch>
            <a:fillRect/>
          </a:stretch>
        </p:blipFill>
        <p:spPr>
          <a:xfrm>
            <a:off x="3491880" y="5589240"/>
            <a:ext cx="1188132" cy="79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59688" cy="962744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Skraćivanje I PROŠIRIVANJE razlomAka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b="1" dirty="0" smtClean="0"/>
              <a:t>PROŠIRIVANJE RAZLOMAKA</a:t>
            </a:r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Broj n je broj kojim proširujemo</a:t>
            </a:r>
          </a:p>
          <a:p>
            <a:r>
              <a:rPr lang="hr-HR" b="1" dirty="0" smtClean="0"/>
              <a:t>Proširiti razlomak zadanim prirodnim brojem znači brojnik i nazivnik pomnožiti s tim brojem.</a:t>
            </a:r>
            <a:r>
              <a:rPr lang="hr-HR" dirty="0" smtClean="0"/>
              <a:t> </a:t>
            </a:r>
          </a:p>
          <a:p>
            <a:r>
              <a:rPr lang="hr-HR" i="1" dirty="0" smtClean="0"/>
              <a:t>   Primjer:</a:t>
            </a:r>
            <a:r>
              <a:rPr lang="hr-HR" dirty="0" smtClean="0"/>
              <a:t> 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7" name="Picture 6" descr="prosirivanj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916832"/>
            <a:ext cx="3926876" cy="822188"/>
          </a:xfrm>
          <a:prstGeom prst="rect">
            <a:avLst/>
          </a:prstGeom>
        </p:spPr>
      </p:pic>
      <p:pic>
        <p:nvPicPr>
          <p:cNvPr id="8" name="Picture 7" descr="prosirivanje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7" y="5013176"/>
            <a:ext cx="2293601" cy="8027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2716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b="1" dirty="0" smtClean="0"/>
              <a:t>SKRAĆIVANJE RAZLOMAKA</a:t>
            </a:r>
          </a:p>
          <a:p>
            <a:r>
              <a:rPr lang="hr-HR" b="1" dirty="0" smtClean="0"/>
              <a:t>Skratiti razlomak zadanim parnim brojem znači brojnik i nazivnik podijeliti s tim prirodnim brojem.</a:t>
            </a:r>
            <a:endParaRPr lang="hr-HR" dirty="0" smtClean="0"/>
          </a:p>
          <a:p>
            <a:r>
              <a:rPr lang="hr-HR" i="1" dirty="0" smtClean="0"/>
              <a:t>   Primjer:</a:t>
            </a:r>
            <a:r>
              <a:rPr lang="hr-HR" dirty="0" smtClean="0"/>
              <a:t>  </a:t>
            </a:r>
          </a:p>
          <a:p>
            <a:endParaRPr lang="hr-HR" dirty="0" smtClean="0"/>
          </a:p>
          <a:p>
            <a:r>
              <a:rPr lang="hr-HR" dirty="0" smtClean="0"/>
              <a:t>Za razlomak koji se ne može skratiti kaže se da je </a:t>
            </a:r>
            <a:r>
              <a:rPr lang="hr-HR" b="1" dirty="0" smtClean="0"/>
              <a:t>neskrativ.</a:t>
            </a:r>
            <a:endParaRPr lang="hr-HR" dirty="0" smtClean="0"/>
          </a:p>
          <a:p>
            <a:r>
              <a:rPr lang="hr-HR" i="1" dirty="0" smtClean="0"/>
              <a:t>   Primjer:</a:t>
            </a:r>
            <a:r>
              <a:rPr lang="hr-HR" dirty="0" smtClean="0"/>
              <a:t>   </a:t>
            </a:r>
          </a:p>
        </p:txBody>
      </p:sp>
      <p:pic>
        <p:nvPicPr>
          <p:cNvPr id="4" name="Picture 3" descr="skracivanj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3501008"/>
            <a:ext cx="2190615" cy="727705"/>
          </a:xfrm>
          <a:prstGeom prst="rect">
            <a:avLst/>
          </a:prstGeom>
        </p:spPr>
      </p:pic>
      <p:pic>
        <p:nvPicPr>
          <p:cNvPr id="5" name="Picture 4" descr="neskrati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5517232"/>
            <a:ext cx="1368152" cy="7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Zbrajanje i oduzimanje razlomaka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hr-HR" sz="2800" b="1" dirty="0" smtClean="0"/>
              <a:t>ZBRAJANJE I ODUZIMANJE RAZLOMAKA JEDNAKIH NAZIVNIKA</a:t>
            </a:r>
          </a:p>
          <a:p>
            <a:pPr>
              <a:buNone/>
            </a:pPr>
            <a:r>
              <a:rPr lang="hr-HR" sz="2800" dirty="0" smtClean="0"/>
              <a:t>Zbroj dvaju razlomaka s jednakim nazivnicima je razlomak čiji je nazivnik jednak nazivniku razlomaka koje zbrajamo, a brojnik jednak zbroju brojnika koje zbrajam. </a:t>
            </a:r>
          </a:p>
          <a:p>
            <a:r>
              <a:rPr lang="hr-HR" sz="2800" i="1" dirty="0" smtClean="0"/>
              <a:t>   Primjer:</a:t>
            </a:r>
            <a:r>
              <a:rPr lang="hr-HR" sz="2800" dirty="0" smtClean="0"/>
              <a:t>  </a:t>
            </a:r>
          </a:p>
          <a:p>
            <a:endParaRPr lang="hr-HR" sz="2800" dirty="0" smtClean="0"/>
          </a:p>
          <a:p>
            <a:r>
              <a:rPr lang="hr-HR" sz="2800" dirty="0" smtClean="0"/>
              <a:t>Razlika dvaju razlomaka s jednakim nazivnicima jednaka je razlomku čiji nazivnik je jednak nazivniku razlomaka koje oduzimamo, a brojnik jednak razlici brojnika koje oduzimamo. </a:t>
            </a:r>
          </a:p>
          <a:p>
            <a:r>
              <a:rPr lang="hr-HR" sz="2800" dirty="0" smtClean="0"/>
              <a:t>   Primjer:  </a:t>
            </a:r>
          </a:p>
          <a:p>
            <a:endParaRPr lang="hr-HR" sz="2800" dirty="0" smtClean="0"/>
          </a:p>
          <a:p>
            <a:r>
              <a:rPr lang="hr-HR" sz="2800" dirty="0" smtClean="0"/>
              <a:t>Mješoviti brojevi se zbrajaju i oduzimaju tako da se prvo pretvore u razlomke.</a:t>
            </a:r>
          </a:p>
        </p:txBody>
      </p:sp>
      <p:pic>
        <p:nvPicPr>
          <p:cNvPr id="20" name="Picture 19" descr="zbrajanjerazlomaka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2852936"/>
            <a:ext cx="2227781" cy="625217"/>
          </a:xfrm>
          <a:prstGeom prst="rect">
            <a:avLst/>
          </a:prstGeom>
        </p:spPr>
      </p:pic>
      <p:pic>
        <p:nvPicPr>
          <p:cNvPr id="22" name="Picture 21" descr="oduzimanjerazlomaka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9752" y="4997908"/>
            <a:ext cx="2160240" cy="6599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04664"/>
            <a:ext cx="8686800" cy="567546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b="1" dirty="0" smtClean="0"/>
              <a:t>ZBRAJANJE RAZLOMAKA RAZLICITIH NAZIVNIKA</a:t>
            </a:r>
          </a:p>
          <a:p>
            <a:endParaRPr lang="hr-HR" dirty="0" smtClean="0"/>
          </a:p>
          <a:p>
            <a:r>
              <a:rPr lang="hr-HR" dirty="0" smtClean="0"/>
              <a:t>Razlomci različitih nazivnika zbrajaju se tako da ih svedemo na zajednički nazivnik. Na taj način dobijemo razlomke jednakih nazivnika koje znamo zbrajati.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r>
              <a:rPr lang="hr-HR" i="1" dirty="0" smtClean="0"/>
              <a:t>Primjer: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 </a:t>
            </a:r>
          </a:p>
          <a:p>
            <a:r>
              <a:rPr lang="hr-HR" dirty="0" smtClean="0"/>
              <a:t>Za zbrajanje razlomaka vrijede sljedeća svojstva:</a:t>
            </a:r>
          </a:p>
          <a:p>
            <a:r>
              <a:rPr lang="hr-HR" dirty="0" smtClean="0"/>
              <a:t>      Nula je neutralni element za zbrajanje.  </a:t>
            </a:r>
          </a:p>
          <a:p>
            <a:r>
              <a:rPr lang="hr-HR" dirty="0" smtClean="0"/>
              <a:t>    </a:t>
            </a:r>
          </a:p>
          <a:p>
            <a:r>
              <a:rPr lang="hr-HR" dirty="0" smtClean="0"/>
              <a:t>      Komutativnost zbrajanja      </a:t>
            </a:r>
          </a:p>
          <a:p>
            <a:endParaRPr lang="hr-HR" dirty="0" smtClean="0"/>
          </a:p>
          <a:p>
            <a:r>
              <a:rPr lang="hr-HR" dirty="0" smtClean="0"/>
              <a:t>      Asocijativnost zbrajanja      </a:t>
            </a:r>
          </a:p>
          <a:p>
            <a:endParaRPr lang="hr-HR" dirty="0"/>
          </a:p>
        </p:txBody>
      </p:sp>
      <p:pic>
        <p:nvPicPr>
          <p:cNvPr id="4" name="Picture 3" descr="zbrajanjerazlomaka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132856"/>
            <a:ext cx="3322668" cy="624457"/>
          </a:xfrm>
          <a:prstGeom prst="rect">
            <a:avLst/>
          </a:prstGeom>
        </p:spPr>
      </p:pic>
      <p:pic>
        <p:nvPicPr>
          <p:cNvPr id="5" name="Picture 4" descr="zbrajanjerazlomaka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2852936"/>
            <a:ext cx="4015972" cy="615313"/>
          </a:xfrm>
          <a:prstGeom prst="rect">
            <a:avLst/>
          </a:prstGeom>
        </p:spPr>
      </p:pic>
      <p:pic>
        <p:nvPicPr>
          <p:cNvPr id="6" name="Picture 5" descr="svojstvazbrajanja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0234" y="4149081"/>
            <a:ext cx="1374220" cy="432048"/>
          </a:xfrm>
          <a:prstGeom prst="rect">
            <a:avLst/>
          </a:prstGeom>
        </p:spPr>
      </p:pic>
      <p:pic>
        <p:nvPicPr>
          <p:cNvPr id="7" name="Picture 6" descr="svojstvazbrajanja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16016" y="4797152"/>
            <a:ext cx="1527592" cy="487297"/>
          </a:xfrm>
          <a:prstGeom prst="rect">
            <a:avLst/>
          </a:prstGeom>
        </p:spPr>
      </p:pic>
      <p:pic>
        <p:nvPicPr>
          <p:cNvPr id="8" name="Picture 7" descr="svojstvazbrajanja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44008" y="5733256"/>
            <a:ext cx="2667333" cy="5177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/>
          <a:lstStyle/>
          <a:p>
            <a:pPr>
              <a:buNone/>
            </a:pPr>
            <a:r>
              <a:rPr lang="hr-HR" b="1" dirty="0" smtClean="0"/>
              <a:t>ODUZIMANJE RAZLOMAKA RAZLIČITIH NAZIVNIKA</a:t>
            </a:r>
          </a:p>
          <a:p>
            <a:pPr>
              <a:buNone/>
            </a:pPr>
            <a:endParaRPr lang="hr-HR" b="1" dirty="0" smtClean="0"/>
          </a:p>
          <a:p>
            <a:r>
              <a:rPr lang="hr-HR" dirty="0" smtClean="0"/>
              <a:t>Razlomci različitih nazivnika oduzimaju se tako da ih svedemo na zajednički nazivnik, a zatim ih oduzmemo.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4" name="Picture 3" descr="oduzimanjerazlomaka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4149080"/>
            <a:ext cx="5223468" cy="870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MNOŽENJE RAZLOMAKA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328592"/>
          </a:xfrm>
        </p:spPr>
        <p:txBody>
          <a:bodyPr>
            <a:noAutofit/>
          </a:bodyPr>
          <a:lstStyle/>
          <a:p>
            <a:r>
              <a:rPr lang="hr-HR" sz="2400" b="1" dirty="0" smtClean="0"/>
              <a:t>Umnožak razlomka i prirodnog broja u brojniku ima umnožak brojnika razlomka i prirodnog broja, a u nazivniku nazivnik razlomka.</a:t>
            </a:r>
          </a:p>
          <a:p>
            <a:endParaRPr lang="hr-HR" sz="2400" dirty="0" smtClean="0"/>
          </a:p>
          <a:p>
            <a:r>
              <a:rPr lang="hr-HR" sz="2400" i="1" dirty="0" smtClean="0"/>
              <a:t>   Primjer:</a:t>
            </a:r>
            <a:r>
              <a:rPr lang="hr-HR" sz="2400" dirty="0" smtClean="0"/>
              <a:t>  </a:t>
            </a:r>
          </a:p>
          <a:p>
            <a:endParaRPr lang="hr-HR" sz="2400" dirty="0" smtClean="0"/>
          </a:p>
          <a:p>
            <a:r>
              <a:rPr lang="hr-HR" sz="2400" dirty="0" smtClean="0"/>
              <a:t>Umnožak dva razlomka je razlomak koji u brojniku ima umnožak brojnika a u nazivniku umnožak nazivnika razlomaka koji se množe.</a:t>
            </a:r>
          </a:p>
          <a:p>
            <a:pPr>
              <a:buNone/>
            </a:pPr>
            <a:r>
              <a:rPr lang="hr-HR" sz="2400" dirty="0" smtClean="0"/>
              <a:t> </a:t>
            </a:r>
          </a:p>
          <a:p>
            <a:r>
              <a:rPr lang="hr-HR" sz="2400" i="1" dirty="0" smtClean="0"/>
              <a:t>   Primjer:</a:t>
            </a:r>
            <a:r>
              <a:rPr lang="hr-HR" sz="2400" dirty="0" smtClean="0"/>
              <a:t> </a:t>
            </a:r>
          </a:p>
          <a:p>
            <a:endParaRPr lang="hr-HR" sz="2400" dirty="0" smtClean="0"/>
          </a:p>
        </p:txBody>
      </p:sp>
      <p:pic>
        <p:nvPicPr>
          <p:cNvPr id="4" name="Picture 3" descr="mnozenj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2204864"/>
            <a:ext cx="2160240" cy="544059"/>
          </a:xfrm>
          <a:prstGeom prst="rect">
            <a:avLst/>
          </a:prstGeom>
        </p:spPr>
      </p:pic>
      <p:pic>
        <p:nvPicPr>
          <p:cNvPr id="5" name="Picture 4" descr="mnozenje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3023012"/>
            <a:ext cx="2088232" cy="560677"/>
          </a:xfrm>
          <a:prstGeom prst="rect">
            <a:avLst/>
          </a:prstGeom>
        </p:spPr>
      </p:pic>
      <p:pic>
        <p:nvPicPr>
          <p:cNvPr id="6" name="Picture 5" descr="mnozenje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4725144"/>
            <a:ext cx="3061778" cy="567304"/>
          </a:xfrm>
          <a:prstGeom prst="rect">
            <a:avLst/>
          </a:prstGeom>
        </p:spPr>
      </p:pic>
      <p:pic>
        <p:nvPicPr>
          <p:cNvPr id="7" name="Picture 6" descr="mnozenje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95736" y="5589240"/>
            <a:ext cx="2177889" cy="6587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295</TotalTime>
  <Words>412</Words>
  <Application>Microsoft Office PowerPoint</Application>
  <PresentationFormat>Prikaz na zaslonu (4:3)</PresentationFormat>
  <Paragraphs>108</Paragraphs>
  <Slides>16</Slides>
  <Notes>0</Notes>
  <HiddenSlides>3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7" baseType="lpstr">
      <vt:lpstr>Trek</vt:lpstr>
      <vt:lpstr>RAZLOMCI</vt:lpstr>
      <vt:lpstr>Općenito o razlomcima</vt:lpstr>
      <vt:lpstr> </vt:lpstr>
      <vt:lpstr>Skraćivanje I PROŠIRIVANJE razlomAka</vt:lpstr>
      <vt:lpstr>PowerPointova prezentacija</vt:lpstr>
      <vt:lpstr>Zbrajanje i oduzimanje razlomaka</vt:lpstr>
      <vt:lpstr> </vt:lpstr>
      <vt:lpstr> </vt:lpstr>
      <vt:lpstr>MNOŽENJE RAZLOMAKA</vt:lpstr>
      <vt:lpstr> </vt:lpstr>
      <vt:lpstr>Uspoređivanje razlomka</vt:lpstr>
      <vt:lpstr>SUNČANI SAT</vt:lpstr>
      <vt:lpstr> </vt:lpstr>
      <vt:lpstr> </vt:lpstr>
      <vt:lpstr> </vt:lpstr>
      <vt:lpstr>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Sunćani Sat</dc:title>
  <dc:creator>SARA</dc:creator>
  <cp:lastModifiedBy>Korisnik</cp:lastModifiedBy>
  <cp:revision>30</cp:revision>
  <dcterms:created xsi:type="dcterms:W3CDTF">2018-10-13T17:10:01Z</dcterms:created>
  <dcterms:modified xsi:type="dcterms:W3CDTF">2018-10-20T05:06:50Z</dcterms:modified>
</cp:coreProperties>
</file>