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4" r:id="rId1"/>
  </p:sldMasterIdLst>
  <p:sldIdLst>
    <p:sldId id="256" r:id="rId2"/>
    <p:sldId id="257" r:id="rId3"/>
    <p:sldId id="264" r:id="rId4"/>
    <p:sldId id="263" r:id="rId5"/>
    <p:sldId id="258" r:id="rId6"/>
    <p:sldId id="259" r:id="rId7"/>
    <p:sldId id="260" r:id="rId8"/>
    <p:sldId id="261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AD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36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040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1495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90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21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154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49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83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9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0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2519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42619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9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1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057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6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800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  <p:sldLayoutId id="2147483947" r:id="rId13"/>
    <p:sldLayoutId id="2147483948" r:id="rId14"/>
    <p:sldLayoutId id="2147483949" r:id="rId15"/>
    <p:sldLayoutId id="2147483950" r:id="rId16"/>
    <p:sldLayoutId id="214748395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84101" y="1803042"/>
            <a:ext cx="9305446" cy="906997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r-HR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hr-HR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Mjerne 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</a:rPr>
              <a:t>jedinice za vrijeme</a:t>
            </a:r>
            <a:endParaRPr lang="hr-H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80745" y="2422656"/>
            <a:ext cx="4371219" cy="1096899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91162" y="6052783"/>
            <a:ext cx="1104298" cy="805217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8439" y="5702428"/>
            <a:ext cx="1038749" cy="93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68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u="sng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Nadam se da ste svi dobro usvojili gradivo i da sve razumijete!</a:t>
            </a:r>
            <a:endParaRPr lang="hr-HR" b="1" i="1" u="sng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24675" y="2304013"/>
            <a:ext cx="10131425" cy="3649133"/>
          </a:xfrm>
        </p:spPr>
        <p:txBody>
          <a:bodyPr>
            <a:normAutofit/>
          </a:bodyPr>
          <a:lstStyle/>
          <a:p>
            <a:r>
              <a:rPr lang="hr-HR" sz="5000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SRETNO U ŠKOLI!</a:t>
            </a:r>
            <a:endParaRPr lang="hr-HR" sz="5000" i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00" y="2968892"/>
            <a:ext cx="3768131" cy="3396342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 rot="20703380">
            <a:off x="7655227" y="2697197"/>
            <a:ext cx="3506535" cy="3484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/>
              <a:t>1+1=2</a:t>
            </a:r>
            <a:endParaRPr lang="hr-HR" sz="6000" dirty="0"/>
          </a:p>
        </p:txBody>
      </p:sp>
    </p:spTree>
    <p:extLst>
      <p:ext uri="{BB962C8B-B14F-4D97-AF65-F5344CB8AC3E}">
        <p14:creationId xmlns:p14="http://schemas.microsoft.com/office/powerpoint/2010/main" val="406978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Mjerne jedinice za vrijeme su jedinice kojima mjerimo vrijeme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2056086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hr-HR" sz="3600" dirty="0">
                <a:solidFill>
                  <a:schemeClr val="accent3">
                    <a:lumMod val="75000"/>
                  </a:schemeClr>
                </a:solidFill>
              </a:rPr>
              <a:t>Sekunda (s)</a:t>
            </a:r>
          </a:p>
          <a:p>
            <a:r>
              <a:rPr lang="hr-HR" sz="3600" dirty="0">
                <a:solidFill>
                  <a:schemeClr val="accent3">
                    <a:lumMod val="75000"/>
                  </a:schemeClr>
                </a:solidFill>
              </a:rPr>
              <a:t>Minuta (min)</a:t>
            </a:r>
          </a:p>
          <a:p>
            <a:r>
              <a:rPr lang="hr-HR" sz="3600" dirty="0">
                <a:solidFill>
                  <a:schemeClr val="accent3">
                    <a:lumMod val="75000"/>
                  </a:schemeClr>
                </a:solidFill>
              </a:rPr>
              <a:t>Sat (h)</a:t>
            </a:r>
          </a:p>
          <a:p>
            <a:r>
              <a:rPr lang="hr-HR" sz="3600" dirty="0">
                <a:solidFill>
                  <a:schemeClr val="accent3">
                    <a:lumMod val="75000"/>
                  </a:schemeClr>
                </a:solidFill>
              </a:rPr>
              <a:t>Dan</a:t>
            </a:r>
          </a:p>
          <a:p>
            <a:r>
              <a:rPr lang="hr-HR" sz="3600" dirty="0">
                <a:solidFill>
                  <a:schemeClr val="accent3">
                    <a:lumMod val="75000"/>
                  </a:schemeClr>
                </a:solidFill>
              </a:rPr>
              <a:t>Tjedan (</a:t>
            </a:r>
            <a:r>
              <a:rPr lang="hr-HR" sz="3600" dirty="0" smtClean="0">
                <a:solidFill>
                  <a:schemeClr val="accent3">
                    <a:lumMod val="75000"/>
                  </a:schemeClr>
                </a:solidFill>
              </a:rPr>
              <a:t>tj.)</a:t>
            </a:r>
            <a:endParaRPr lang="hr-HR" sz="36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hr-HR" sz="3600" dirty="0">
                <a:solidFill>
                  <a:schemeClr val="accent3">
                    <a:lumMod val="75000"/>
                  </a:schemeClr>
                </a:solidFill>
              </a:rPr>
              <a:t>Mjesec (</a:t>
            </a:r>
            <a:r>
              <a:rPr lang="hr-HR" sz="3600" dirty="0" smtClean="0">
                <a:solidFill>
                  <a:schemeClr val="accent3">
                    <a:lumMod val="75000"/>
                  </a:schemeClr>
                </a:solidFill>
              </a:rPr>
              <a:t>mj.)</a:t>
            </a:r>
            <a:endParaRPr lang="hr-HR" sz="36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hr-HR" sz="3600" dirty="0">
                <a:solidFill>
                  <a:schemeClr val="accent3">
                    <a:lumMod val="75000"/>
                  </a:schemeClr>
                </a:solidFill>
              </a:rPr>
              <a:t>Godina (</a:t>
            </a:r>
            <a:r>
              <a:rPr lang="hr-HR" sz="3600" dirty="0" smtClean="0">
                <a:solidFill>
                  <a:schemeClr val="accent3">
                    <a:lumMod val="75000"/>
                  </a:schemeClr>
                </a:solidFill>
              </a:rPr>
              <a:t>god.)</a:t>
            </a:r>
            <a:endParaRPr lang="hr-HR" sz="36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r-HR" sz="3600" dirty="0" smtClean="0"/>
          </a:p>
        </p:txBody>
      </p:sp>
    </p:spTree>
    <p:extLst>
      <p:ext uri="{BB962C8B-B14F-4D97-AF65-F5344CB8AC3E}">
        <p14:creationId xmlns:p14="http://schemas.microsoft.com/office/powerpoint/2010/main" val="180817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63087" y="113375"/>
            <a:ext cx="8610600" cy="1293028"/>
          </a:xfrm>
        </p:spPr>
        <p:txBody>
          <a:bodyPr/>
          <a:lstStyle/>
          <a:p>
            <a:r>
              <a:rPr lang="hr-HR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Vremensko razdoblje od:</a:t>
            </a:r>
            <a:endParaRPr lang="hr-HR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49461" y="2096727"/>
            <a:ext cx="10554574" cy="3636511"/>
          </a:xfrm>
        </p:spPr>
        <p:txBody>
          <a:bodyPr>
            <a:noAutofit/>
          </a:bodyPr>
          <a:lstStyle/>
          <a:p>
            <a:r>
              <a:rPr lang="hr-HR" sz="4400" dirty="0" smtClean="0"/>
              <a:t>1 000 </a:t>
            </a:r>
            <a:r>
              <a:rPr lang="hr-HR" sz="4400" dirty="0" smtClean="0"/>
              <a:t>god. </a:t>
            </a:r>
            <a:r>
              <a:rPr lang="hr-HR" sz="4400" dirty="0" smtClean="0"/>
              <a:t>= TISUĆLJEĆE</a:t>
            </a:r>
          </a:p>
          <a:p>
            <a:r>
              <a:rPr lang="hr-HR" sz="4400" dirty="0" smtClean="0"/>
              <a:t>   100 </a:t>
            </a:r>
            <a:r>
              <a:rPr lang="hr-HR" sz="4400" dirty="0" smtClean="0"/>
              <a:t>god.= </a:t>
            </a:r>
            <a:r>
              <a:rPr lang="hr-HR" sz="4400" dirty="0" smtClean="0"/>
              <a:t>STOLJEĆE</a:t>
            </a:r>
          </a:p>
          <a:p>
            <a:r>
              <a:rPr lang="hr-HR" sz="4400" dirty="0" smtClean="0"/>
              <a:t>     10 </a:t>
            </a:r>
            <a:r>
              <a:rPr lang="hr-HR" sz="4400" dirty="0" smtClean="0"/>
              <a:t>god. </a:t>
            </a:r>
            <a:r>
              <a:rPr lang="hr-HR" sz="4400" dirty="0" smtClean="0"/>
              <a:t>= DESETLJEĆE</a:t>
            </a:r>
          </a:p>
          <a:p>
            <a:pPr marL="0" indent="0">
              <a:buNone/>
            </a:pPr>
            <a:endParaRPr lang="hr-HR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69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62686" y="0"/>
            <a:ext cx="8610600" cy="1293028"/>
          </a:xfrm>
        </p:spPr>
        <p:txBody>
          <a:bodyPr/>
          <a:lstStyle/>
          <a:p>
            <a:r>
              <a:rPr lang="hr-HR" b="1" i="1" u="sng" dirty="0" smtClean="0"/>
              <a:t>Izračunajmo!</a:t>
            </a:r>
            <a:endParaRPr lang="hr-HR" b="1" i="1" u="sng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 1 god. =12 mj. = 52 tj. = 365 dana</a:t>
            </a:r>
          </a:p>
          <a:p>
            <a:r>
              <a:rPr lang="hr-HR" sz="3600" dirty="0" smtClean="0"/>
              <a:t> 1 tj. = 7 dana</a:t>
            </a:r>
          </a:p>
          <a:p>
            <a:r>
              <a:rPr lang="hr-HR" sz="3600" dirty="0" smtClean="0"/>
              <a:t> 1 dan= 24 h</a:t>
            </a:r>
          </a:p>
          <a:p>
            <a:r>
              <a:rPr lang="hr-HR" sz="3600" dirty="0" smtClean="0"/>
              <a:t> 1 h=60 min</a:t>
            </a:r>
          </a:p>
          <a:p>
            <a:r>
              <a:rPr lang="hr-HR" sz="3600" dirty="0" smtClean="0"/>
              <a:t> 1 min= 60 s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46105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Kako PRERAČUNAVATI MJERNE JEDINICE ?</a:t>
            </a:r>
            <a:endParaRPr lang="hr-HR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3600" dirty="0" smtClean="0"/>
              <a:t>48h=_____min</a:t>
            </a:r>
          </a:p>
          <a:p>
            <a:r>
              <a:rPr lang="hr-HR" sz="3600" dirty="0" smtClean="0">
                <a:solidFill>
                  <a:srgbClr val="FF0000"/>
                </a:solidFill>
              </a:rPr>
              <a:t>Kada veću mjernu jedinicu preračunavamo u manju, </a:t>
            </a:r>
            <a:r>
              <a:rPr lang="hr-HR" sz="3600" dirty="0" smtClean="0">
                <a:solidFill>
                  <a:srgbClr val="FF0000"/>
                </a:solidFill>
              </a:rPr>
              <a:t>množimo</a:t>
            </a:r>
            <a:r>
              <a:rPr lang="hr-HR" sz="36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hr-HR" sz="3600" dirty="0" smtClean="0"/>
              <a:t>Ako sate(h) preračunavamo u minute(min),uvijek ćemo množiti sa 60 jer jedan sat(h) ima 60 minuta(min).</a:t>
            </a:r>
          </a:p>
          <a:p>
            <a:r>
              <a:rPr lang="hr-HR" sz="3600" dirty="0" smtClean="0"/>
              <a:t>48 x 60 = 2880</a:t>
            </a:r>
          </a:p>
          <a:p>
            <a:r>
              <a:rPr lang="hr-HR" sz="3600" dirty="0" smtClean="0"/>
              <a:t>48h = 2880 min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264523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1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2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5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2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3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  <p:bldP spid="3" grpId="1" uiExpand="1" build="p"/>
      <p:bldP spid="3" grpId="2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Kako ćemo sada računati?</a:t>
            </a:r>
            <a:endParaRPr lang="hr-HR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2082212"/>
            <a:ext cx="8596668" cy="3880773"/>
          </a:xfrm>
        </p:spPr>
        <p:txBody>
          <a:bodyPr>
            <a:normAutofit/>
          </a:bodyPr>
          <a:lstStyle/>
          <a:p>
            <a:r>
              <a:rPr lang="hr-HR" sz="3600" dirty="0" smtClean="0"/>
              <a:t>1 200 min = ___h</a:t>
            </a:r>
          </a:p>
          <a:p>
            <a:r>
              <a:rPr lang="hr-HR" sz="3600" dirty="0" smtClean="0">
                <a:solidFill>
                  <a:srgbClr val="FF0000"/>
                </a:solidFill>
              </a:rPr>
              <a:t>Kada manju mjernu jedinicu preračunavamo u </a:t>
            </a:r>
            <a:r>
              <a:rPr lang="hr-HR" sz="3600" dirty="0" smtClean="0">
                <a:solidFill>
                  <a:srgbClr val="FF0000"/>
                </a:solidFill>
              </a:rPr>
              <a:t>veću, dijelimo</a:t>
            </a:r>
            <a:r>
              <a:rPr lang="hr-HR" sz="36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hr-HR" sz="3600" dirty="0" smtClean="0"/>
              <a:t>Ako minute(min) preračunavamo u sate(h),uvijek dijelimo sa 60 zato jer jedan sat(h) ima 60 minuta(min).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59702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Izračunajmo i ovaj zadatak:</a:t>
            </a:r>
            <a:endParaRPr lang="hr-HR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29045" y="2057401"/>
            <a:ext cx="10820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2 min 3 s - 28 s = ___s</a:t>
            </a:r>
          </a:p>
          <a:p>
            <a:pPr marL="0" indent="0">
              <a:buNone/>
            </a:pPr>
            <a:r>
              <a:rPr lang="hr-HR" sz="2800" dirty="0" smtClean="0"/>
              <a:t>Kako ćemo to najlakše izračunati?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Najlakše bi to izračunali ako bi sve pretvorili u manju mjernu jedinicu, a to su u ovom slučaju sekunde(s).</a:t>
            </a:r>
          </a:p>
          <a:p>
            <a:pPr marL="0" indent="0">
              <a:buNone/>
            </a:pPr>
            <a:r>
              <a:rPr lang="hr-HR" sz="2800" dirty="0" smtClean="0"/>
              <a:t>Izračunajmo zadatak: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2min= 120s      </a:t>
            </a:r>
            <a:r>
              <a:rPr lang="hr-HR" sz="2800" dirty="0" smtClean="0">
                <a:solidFill>
                  <a:schemeClr val="tx1"/>
                </a:solidFill>
              </a:rPr>
              <a:t>120+3=123      123-28= 95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chemeClr val="tx1"/>
                </a:solidFill>
              </a:rPr>
              <a:t>Dakle rješenje je: 95 sekunda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chemeClr val="tx1"/>
                </a:solidFill>
              </a:rPr>
              <a:t>I izračunali smo zadatak!</a:t>
            </a:r>
            <a:endParaRPr lang="hr-H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90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Kako preračunati tjedne u sate? Saznajmo!</a:t>
            </a:r>
            <a:endParaRPr lang="hr-HR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800" dirty="0" smtClean="0"/>
              <a:t>3tj. </a:t>
            </a:r>
            <a:r>
              <a:rPr lang="hr-HR" sz="2800" dirty="0" smtClean="0"/>
              <a:t>= __h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Ako znamo da 1 tjedan (</a:t>
            </a:r>
            <a:r>
              <a:rPr lang="hr-HR" sz="2800" dirty="0" smtClean="0">
                <a:solidFill>
                  <a:srgbClr val="FF0000"/>
                </a:solidFill>
              </a:rPr>
              <a:t>tj.) </a:t>
            </a:r>
            <a:r>
              <a:rPr lang="hr-HR" sz="2800" dirty="0" smtClean="0">
                <a:solidFill>
                  <a:srgbClr val="FF0000"/>
                </a:solidFill>
              </a:rPr>
              <a:t>ima 7 dana i ako znamo množiti,znamo da 3 tjedna (</a:t>
            </a:r>
            <a:r>
              <a:rPr lang="hr-HR" sz="2800" dirty="0" smtClean="0">
                <a:solidFill>
                  <a:srgbClr val="FF0000"/>
                </a:solidFill>
              </a:rPr>
              <a:t>tj.) imaju </a:t>
            </a:r>
            <a:r>
              <a:rPr lang="hr-HR" sz="2800" dirty="0" smtClean="0">
                <a:solidFill>
                  <a:srgbClr val="FF0000"/>
                </a:solidFill>
              </a:rPr>
              <a:t>21 dan. Ako to moramo preračunati u sate(h), množit ćemo sa 24 jer jedan dan ima 24 sata(h).</a:t>
            </a:r>
          </a:p>
          <a:p>
            <a:pPr marL="0" indent="0">
              <a:buNone/>
            </a:pPr>
            <a:r>
              <a:rPr lang="hr-HR" sz="2800" dirty="0" smtClean="0"/>
              <a:t>Izračunajmo zadatak!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1tj. </a:t>
            </a:r>
            <a:r>
              <a:rPr lang="hr-HR" sz="2800" dirty="0" smtClean="0">
                <a:solidFill>
                  <a:srgbClr val="FF0000"/>
                </a:solidFill>
              </a:rPr>
              <a:t>= 7 dana    </a:t>
            </a:r>
            <a:r>
              <a:rPr lang="hr-HR" sz="2800" dirty="0" smtClean="0">
                <a:solidFill>
                  <a:srgbClr val="FF0000"/>
                </a:solidFill>
              </a:rPr>
              <a:t>3tj. </a:t>
            </a:r>
            <a:r>
              <a:rPr lang="hr-HR" sz="2800" dirty="0" smtClean="0">
                <a:solidFill>
                  <a:srgbClr val="FF0000"/>
                </a:solidFill>
              </a:rPr>
              <a:t>= 7x3 dana     </a:t>
            </a:r>
            <a:r>
              <a:rPr lang="hr-HR" sz="2800" dirty="0" smtClean="0">
                <a:solidFill>
                  <a:srgbClr val="FF0000"/>
                </a:solidFill>
              </a:rPr>
              <a:t>3tj. </a:t>
            </a:r>
            <a:r>
              <a:rPr lang="hr-HR" sz="2800" dirty="0" smtClean="0">
                <a:solidFill>
                  <a:srgbClr val="FF0000"/>
                </a:solidFill>
              </a:rPr>
              <a:t>= 21 dana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21x24 = 504         3 </a:t>
            </a:r>
            <a:r>
              <a:rPr lang="hr-HR" sz="2800" dirty="0" smtClean="0">
                <a:solidFill>
                  <a:srgbClr val="FF0000"/>
                </a:solidFill>
              </a:rPr>
              <a:t>tj. </a:t>
            </a:r>
            <a:r>
              <a:rPr lang="hr-HR" sz="2800" dirty="0" smtClean="0">
                <a:solidFill>
                  <a:srgbClr val="FF0000"/>
                </a:solidFill>
              </a:rPr>
              <a:t>= 504h              </a:t>
            </a:r>
          </a:p>
          <a:p>
            <a:pPr marL="0" indent="0">
              <a:buNone/>
            </a:pPr>
            <a:endParaRPr lang="hr-HR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sz="2800" dirty="0" smtClean="0">
                <a:solidFill>
                  <a:srgbClr val="FF0000"/>
                </a:solidFill>
              </a:rPr>
              <a:t>  </a:t>
            </a:r>
            <a:r>
              <a:rPr lang="hr-HR" sz="2800" dirty="0" smtClean="0"/>
              <a:t>I riješili smo zadatak!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45239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Ponovimo!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rgbClr val="C00000"/>
                </a:solidFill>
              </a:rPr>
              <a:t>Kada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C00000"/>
                </a:solidFill>
              </a:rPr>
              <a:t>manju mjernu jedinicu preračunavamo u veću, uvijek dijelimo.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C00000"/>
                </a:solidFill>
              </a:rPr>
              <a:t>Kada veću mjernu jedinicu preračunavamo u manju, uvijek množimo.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C00000"/>
                </a:solidFill>
              </a:rPr>
              <a:t>Kada minute preračunavamo u sate uvijek dijelimo </a:t>
            </a:r>
            <a:r>
              <a:rPr lang="hr-HR" dirty="0" smtClean="0">
                <a:solidFill>
                  <a:srgbClr val="C00000"/>
                </a:solidFill>
              </a:rPr>
              <a:t>sa 6o </a:t>
            </a:r>
            <a:r>
              <a:rPr lang="hr-HR" dirty="0" smtClean="0">
                <a:solidFill>
                  <a:srgbClr val="C00000"/>
                </a:solidFill>
              </a:rPr>
              <a:t>jer jedan sat ima 60 minuta.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C00000"/>
                </a:solidFill>
              </a:rPr>
              <a:t>Kada sate preračunavamo u minute, uvijek množimo sa 60 jer jedan sat ima 60 minuta.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C00000"/>
                </a:solidFill>
              </a:rPr>
              <a:t>Kada tjedne preračunavamo u dane, uvijek množimo sa </a:t>
            </a:r>
            <a:r>
              <a:rPr lang="hr-HR" dirty="0">
                <a:solidFill>
                  <a:srgbClr val="C00000"/>
                </a:solidFill>
              </a:rPr>
              <a:t>7</a:t>
            </a:r>
            <a:r>
              <a:rPr lang="hr-HR" dirty="0" smtClean="0">
                <a:solidFill>
                  <a:srgbClr val="C00000"/>
                </a:solidFill>
              </a:rPr>
              <a:t> jer jedan tjedan ima </a:t>
            </a:r>
            <a:r>
              <a:rPr lang="hr-HR" dirty="0">
                <a:solidFill>
                  <a:srgbClr val="C00000"/>
                </a:solidFill>
              </a:rPr>
              <a:t>7</a:t>
            </a:r>
            <a:r>
              <a:rPr lang="hr-HR" dirty="0" smtClean="0">
                <a:solidFill>
                  <a:srgbClr val="C00000"/>
                </a:solidFill>
              </a:rPr>
              <a:t> dana.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C00000"/>
                </a:solidFill>
              </a:rPr>
              <a:t>Kada minute preračunavamo u sekunde, uvijek množimo sa 60 jer jedna minuta ima 60 sekundi.</a:t>
            </a:r>
            <a:endParaRPr lang="hr-H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0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paravanje">
  <a:themeElements>
    <a:clrScheme name="Pomični teks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Isparavanje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sparavanj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Isparavanje</Template>
  <TotalTime>221</TotalTime>
  <Words>444</Words>
  <Application>Microsoft Office PowerPoint</Application>
  <PresentationFormat>Prilagođeno</PresentationFormat>
  <Paragraphs>55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Isparavanje</vt:lpstr>
      <vt:lpstr>   Mjerne jedinice za vrijeme</vt:lpstr>
      <vt:lpstr>Mjerne jedinice za vrijeme su jedinice kojima mjerimo vrijeme.</vt:lpstr>
      <vt:lpstr>Vremensko razdoblje od:</vt:lpstr>
      <vt:lpstr>Izračunajmo!</vt:lpstr>
      <vt:lpstr>Kako PRERAČUNAVATI MJERNE JEDINICE ?</vt:lpstr>
      <vt:lpstr>Kako ćemo sada računati?</vt:lpstr>
      <vt:lpstr>Izračunajmo i ovaj zadatak:</vt:lpstr>
      <vt:lpstr>Kako preračunati tjedne u sate? Saznajmo!</vt:lpstr>
      <vt:lpstr>Ponovimo!</vt:lpstr>
      <vt:lpstr>Nadam se da ste svi dobro usvojili gradivo i da sve razumijete!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Mjerne jedinice za vrijeme</dc:title>
  <dc:creator>Windows korisnik</dc:creator>
  <cp:lastModifiedBy>Korisnik</cp:lastModifiedBy>
  <cp:revision>28</cp:revision>
  <dcterms:created xsi:type="dcterms:W3CDTF">2018-10-03T17:17:01Z</dcterms:created>
  <dcterms:modified xsi:type="dcterms:W3CDTF">2018-10-20T10:26:06Z</dcterms:modified>
</cp:coreProperties>
</file>