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ijetli stil 2 - Isticanj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ijetli stil 3 - Isticanj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rednji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rednji stil 1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rednji stil 3 - 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841B13-8B39-4677-B5C2-800AB67ED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Mjerne</a:t>
            </a:r>
            <a:r>
              <a:rPr lang="en-US" dirty="0">
                <a:solidFill>
                  <a:schemeClr val="tx2"/>
                </a:solidFill>
                <a:latin typeface="Lucida Handwriting" panose="03010101010101010101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jedinice</a:t>
            </a:r>
            <a:r>
              <a:rPr lang="en-US" dirty="0">
                <a:solidFill>
                  <a:schemeClr val="tx2"/>
                </a:solidFill>
                <a:latin typeface="Lucida Handwriting" panose="03010101010101010101" pitchFamily="66" charset="0"/>
              </a:rPr>
              <a:t> za </a:t>
            </a:r>
            <a:r>
              <a:rPr lang="en-US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volumen</a:t>
            </a:r>
            <a:r>
              <a:rPr lang="en-US" dirty="0">
                <a:solidFill>
                  <a:schemeClr val="tx2"/>
                </a:solidFill>
                <a:latin typeface="Lucida Handwriting" panose="03010101010101010101" pitchFamily="66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tekućine</a:t>
            </a:r>
            <a:r>
              <a:rPr lang="en-US" dirty="0">
                <a:solidFill>
                  <a:schemeClr val="tx2"/>
                </a:solidFill>
                <a:latin typeface="Lucida Handwriting" panose="03010101010101010101" pitchFamily="66" charset="0"/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9EAAEBC-ADA8-45AA-830E-6D0D2F6B9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 </a:t>
            </a:r>
            <a:r>
              <a:rPr lang="en-US" dirty="0" err="1"/>
              <a:t>vugrinec</a:t>
            </a:r>
            <a:r>
              <a:rPr lang="en-US" dirty="0"/>
              <a:t>, 5.b</a:t>
            </a:r>
          </a:p>
        </p:txBody>
      </p:sp>
    </p:spTree>
    <p:extLst>
      <p:ext uri="{BB962C8B-B14F-4D97-AF65-F5344CB8AC3E}">
        <p14:creationId xmlns:p14="http://schemas.microsoft.com/office/powerpoint/2010/main" val="35658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07F887-4AD1-49D3-A972-E0D211FC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3158346"/>
          </a:xfrm>
        </p:spPr>
        <p:txBody>
          <a:bodyPr>
            <a:normAutofit fontScale="90000"/>
          </a:bodyPr>
          <a:lstStyle/>
          <a:p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VOLUMEN (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obujam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zapremnina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fizička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veličina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opisuje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koliki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zauzela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tvar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tijelo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sadržava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posuda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Razne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tekućine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sok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mlijeko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držimo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različitim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posudama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tih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posuda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mjerimo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pomoću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mjerenje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volumena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tekućina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xmlns="" id="{6135779C-BAD9-433A-BDEA-F9E7442A91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291" r="34291"/>
          <a:stretch>
            <a:fillRect/>
          </a:stretch>
        </p:blipFill>
        <p:spPr>
          <a:xfrm>
            <a:off x="7424803" y="609600"/>
            <a:ext cx="3386072" cy="5389659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E73D532-6E8C-4757-A534-52CC8320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4225771"/>
            <a:ext cx="5934949" cy="1773488"/>
          </a:xfrm>
        </p:spPr>
        <p:txBody>
          <a:bodyPr>
            <a:normAutofit/>
          </a:bodyPr>
          <a:lstStyle/>
          <a:p>
            <a:endParaRPr lang="en-US" sz="1300" dirty="0"/>
          </a:p>
          <a:p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jedinica</a:t>
            </a:r>
            <a:r>
              <a:rPr lang="en-US" sz="2000" dirty="0"/>
              <a:t> za </a:t>
            </a:r>
            <a:r>
              <a:rPr lang="en-US" sz="2000" dirty="0" err="1"/>
              <a:t>mjerenje</a:t>
            </a:r>
            <a:r>
              <a:rPr lang="en-US" sz="2000" dirty="0"/>
              <a:t> </a:t>
            </a:r>
            <a:r>
              <a:rPr lang="en-US" sz="2000" dirty="0" err="1"/>
              <a:t>volumena</a:t>
            </a:r>
            <a:r>
              <a:rPr lang="en-US" sz="2000" dirty="0"/>
              <a:t> je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litra</a:t>
            </a:r>
            <a:r>
              <a:rPr lang="en-US" sz="2000" dirty="0"/>
              <a:t> (1 </a:t>
            </a:r>
            <a:r>
              <a:rPr lang="en-US" sz="2000" cap="none" dirty="0"/>
              <a:t>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105FB6-7044-48F6-BA62-EEAA2D3A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5" y="609599"/>
            <a:ext cx="4421080" cy="5644718"/>
          </a:xfrm>
        </p:spPr>
        <p:txBody>
          <a:bodyPr>
            <a:normAutofit/>
          </a:bodyPr>
          <a:lstStyle/>
          <a:p>
            <a:pPr algn="l"/>
            <a:r>
              <a:rPr lang="en-US" sz="2000" b="1" cap="none" dirty="0"/>
              <a:t/>
            </a:r>
            <a:br>
              <a:rPr lang="en-US" sz="2000" b="1" cap="none" dirty="0"/>
            </a:br>
            <a:r>
              <a:rPr lang="en-US" sz="2200" b="1" cap="none" dirty="0" err="1"/>
              <a:t>Izvedene</a:t>
            </a:r>
            <a:r>
              <a:rPr lang="en-US" sz="2200" b="1" cap="none" dirty="0"/>
              <a:t> </a:t>
            </a:r>
            <a:r>
              <a:rPr lang="en-US" sz="2200" b="1" cap="none" dirty="0" err="1"/>
              <a:t>mjerne</a:t>
            </a:r>
            <a:r>
              <a:rPr lang="en-US" sz="2200" b="1" cap="none" dirty="0"/>
              <a:t> </a:t>
            </a:r>
            <a:r>
              <a:rPr lang="en-US" sz="2200" b="1" cap="none" dirty="0" err="1"/>
              <a:t>jedinice</a:t>
            </a:r>
            <a:r>
              <a:rPr lang="en-US" sz="2200" b="1" cap="none" dirty="0"/>
              <a:t> </a:t>
            </a:r>
            <a:r>
              <a:rPr lang="en-US" sz="2200" b="1" cap="none" dirty="0" err="1"/>
              <a:t>litre</a:t>
            </a:r>
            <a:r>
              <a:rPr lang="en-US" sz="2200" b="1" cap="none" dirty="0"/>
              <a:t> </a:t>
            </a:r>
            <a:r>
              <a:rPr lang="en-US" sz="2200" b="1" cap="none" dirty="0" err="1"/>
              <a:t>su</a:t>
            </a:r>
            <a:r>
              <a:rPr lang="en-US" sz="2200" b="1" cap="none" dirty="0"/>
              <a:t>:</a:t>
            </a:r>
            <a:br>
              <a:rPr lang="en-US" sz="2200" b="1" cap="none" dirty="0"/>
            </a:br>
            <a:r>
              <a:rPr lang="en-US" sz="2200" b="1" cap="none" dirty="0"/>
              <a:t>  </a:t>
            </a:r>
            <a:br>
              <a:rPr lang="en-US" sz="2200" b="1" cap="none" dirty="0"/>
            </a:br>
            <a:r>
              <a:rPr lang="en-US" sz="2200" b="1" cap="none" dirty="0"/>
              <a:t>   - </a:t>
            </a:r>
            <a:r>
              <a:rPr lang="en-US" sz="2200" b="1" cap="none" dirty="0" err="1"/>
              <a:t>decilitar</a:t>
            </a:r>
            <a:r>
              <a:rPr lang="en-US" sz="2200" b="1" cap="none" dirty="0"/>
              <a:t>, </a:t>
            </a:r>
            <a:br>
              <a:rPr lang="en-US" sz="2200" b="1" cap="none" dirty="0"/>
            </a:br>
            <a:r>
              <a:rPr lang="en-US" sz="2200" b="1" cap="none" dirty="0"/>
              <a:t/>
            </a:r>
            <a:br>
              <a:rPr lang="en-US" sz="2200" b="1" cap="none" dirty="0"/>
            </a:br>
            <a:r>
              <a:rPr lang="en-US" sz="2200" b="1" cap="none" dirty="0"/>
              <a:t>   - </a:t>
            </a:r>
            <a:r>
              <a:rPr lang="en-US" sz="2200" b="1" cap="none" dirty="0" err="1"/>
              <a:t>centilitar</a:t>
            </a:r>
            <a:r>
              <a:rPr lang="en-US" sz="2200" b="1" cap="none" dirty="0"/>
              <a:t>,</a:t>
            </a:r>
            <a:br>
              <a:rPr lang="en-US" sz="2200" b="1" cap="none" dirty="0"/>
            </a:br>
            <a:r>
              <a:rPr lang="en-US" sz="2200" b="1" cap="none" dirty="0"/>
              <a:t/>
            </a:r>
            <a:br>
              <a:rPr lang="en-US" sz="2200" b="1" cap="none" dirty="0"/>
            </a:br>
            <a:r>
              <a:rPr lang="en-US" sz="2200" b="1" cap="none" dirty="0"/>
              <a:t>   - </a:t>
            </a:r>
            <a:r>
              <a:rPr lang="en-US" sz="2200" b="1" cap="none" dirty="0" err="1"/>
              <a:t>mililitar</a:t>
            </a:r>
            <a:r>
              <a:rPr lang="en-US" sz="2200" b="1" cap="none" dirty="0"/>
              <a:t>,</a:t>
            </a:r>
            <a:br>
              <a:rPr lang="en-US" sz="2200" b="1" cap="none" dirty="0"/>
            </a:br>
            <a:r>
              <a:rPr lang="en-US" sz="2200" b="1" cap="none" dirty="0"/>
              <a:t/>
            </a:r>
            <a:br>
              <a:rPr lang="en-US" sz="2200" b="1" cap="none" dirty="0"/>
            </a:br>
            <a:r>
              <a:rPr lang="en-US" sz="2200" b="1" cap="none" dirty="0"/>
              <a:t>   - </a:t>
            </a:r>
            <a:r>
              <a:rPr lang="en-US" sz="2200" b="1" cap="none" dirty="0" err="1"/>
              <a:t>hektolitar</a:t>
            </a:r>
            <a:r>
              <a:rPr lang="en-US" sz="2400" b="1" cap="none" dirty="0"/>
              <a:t>.</a:t>
            </a:r>
            <a:br>
              <a:rPr lang="en-US" sz="2400" b="1" cap="none" dirty="0"/>
            </a:br>
            <a:r>
              <a:rPr lang="en-US" sz="2400" b="1" cap="none" dirty="0"/>
              <a:t/>
            </a:r>
            <a:br>
              <a:rPr lang="en-US" sz="2400" b="1" cap="none" dirty="0"/>
            </a:br>
            <a:r>
              <a:rPr lang="en-US" sz="2400" b="1" cap="none" dirty="0"/>
              <a:t/>
            </a:r>
            <a:br>
              <a:rPr lang="en-US" sz="2400" b="1" cap="none" dirty="0"/>
            </a:br>
            <a:r>
              <a:rPr lang="en-US" sz="2400" b="1" cap="none" dirty="0"/>
              <a:t/>
            </a:r>
            <a:br>
              <a:rPr lang="en-US" sz="2400" b="1" cap="none" dirty="0"/>
            </a:br>
            <a:r>
              <a:rPr lang="en-US" sz="2400" b="1" cap="none" dirty="0"/>
              <a:t/>
            </a:r>
            <a:br>
              <a:rPr lang="en-US" sz="2400" b="1" cap="none" dirty="0"/>
            </a:br>
            <a:r>
              <a:rPr lang="en-US" sz="2400" b="1" cap="none" dirty="0"/>
              <a:t/>
            </a:r>
            <a:br>
              <a:rPr lang="en-US" sz="2400" b="1" cap="none" dirty="0"/>
            </a:br>
            <a:r>
              <a:rPr lang="en-US" sz="2000" b="1" cap="none" dirty="0" err="1"/>
              <a:t>Postoje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i</a:t>
            </a:r>
            <a:r>
              <a:rPr lang="en-US" sz="2000" b="1" cap="none" dirty="0"/>
              <a:t> stare </a:t>
            </a:r>
            <a:r>
              <a:rPr lang="en-US" sz="2000" b="1" cap="none" dirty="0" err="1"/>
              <a:t>mjerne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jedinice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koje</a:t>
            </a:r>
            <a:r>
              <a:rPr lang="en-US" sz="2000" b="1" cap="none" dirty="0"/>
              <a:t> se </a:t>
            </a:r>
            <a:r>
              <a:rPr lang="en-US" sz="2000" b="1" cap="none" dirty="0" err="1"/>
              <a:t>koriste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još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i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danas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npr</a:t>
            </a:r>
            <a:r>
              <a:rPr lang="en-US" sz="2000" b="1" cap="none" dirty="0"/>
              <a:t>. </a:t>
            </a:r>
            <a:r>
              <a:rPr lang="en-US" sz="2000" b="1" cap="none" dirty="0" err="1"/>
              <a:t>galon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i</a:t>
            </a:r>
            <a:r>
              <a:rPr lang="en-US" sz="2000" b="1" cap="none" dirty="0"/>
              <a:t> </a:t>
            </a:r>
            <a:r>
              <a:rPr lang="en-US" sz="2000" b="1" cap="none" dirty="0" err="1"/>
              <a:t>barel</a:t>
            </a:r>
            <a:r>
              <a:rPr lang="en-US" sz="2000" b="1" cap="none" dirty="0"/>
              <a:t>.</a:t>
            </a:r>
            <a:r>
              <a:rPr lang="en-US" sz="2400" b="1" cap="none" dirty="0"/>
              <a:t/>
            </a:r>
            <a:br>
              <a:rPr lang="en-US" sz="2400" b="1" cap="none" dirty="0"/>
            </a:br>
            <a:endParaRPr lang="en-US" sz="2000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xmlns="" id="{08B4C821-CD64-4E6B-91C3-5BDBB2A52E3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8732146"/>
              </p:ext>
            </p:extLst>
          </p:nvPr>
        </p:nvGraphicFramePr>
        <p:xfrm>
          <a:off x="4261282" y="1597981"/>
          <a:ext cx="7581532" cy="2903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23408">
                  <a:extLst>
                    <a:ext uri="{9D8B030D-6E8A-4147-A177-3AD203B41FA5}">
                      <a16:colId xmlns:a16="http://schemas.microsoft.com/office/drawing/2014/main" xmlns="" val="3585638565"/>
                    </a:ext>
                  </a:extLst>
                </a:gridCol>
                <a:gridCol w="1514531">
                  <a:extLst>
                    <a:ext uri="{9D8B030D-6E8A-4147-A177-3AD203B41FA5}">
                      <a16:colId xmlns:a16="http://schemas.microsoft.com/office/drawing/2014/main" xmlns="" val="2224479212"/>
                    </a:ext>
                  </a:extLst>
                </a:gridCol>
                <a:gridCol w="1514531">
                  <a:extLst>
                    <a:ext uri="{9D8B030D-6E8A-4147-A177-3AD203B41FA5}">
                      <a16:colId xmlns:a16="http://schemas.microsoft.com/office/drawing/2014/main" xmlns="" val="4195573839"/>
                    </a:ext>
                  </a:extLst>
                </a:gridCol>
                <a:gridCol w="1514531">
                  <a:extLst>
                    <a:ext uri="{9D8B030D-6E8A-4147-A177-3AD203B41FA5}">
                      <a16:colId xmlns:a16="http://schemas.microsoft.com/office/drawing/2014/main" xmlns="" val="4072785182"/>
                    </a:ext>
                  </a:extLst>
                </a:gridCol>
                <a:gridCol w="1514531">
                  <a:extLst>
                    <a:ext uri="{9D8B030D-6E8A-4147-A177-3AD203B41FA5}">
                      <a16:colId xmlns:a16="http://schemas.microsoft.com/office/drawing/2014/main" xmlns="" val="3257848342"/>
                    </a:ext>
                  </a:extLst>
                </a:gridCol>
              </a:tblGrid>
              <a:tr h="725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HEKTOLITAR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MILILITAR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920538"/>
                  </a:ext>
                </a:extLst>
              </a:tr>
              <a:tr h="7257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874767"/>
                  </a:ext>
                </a:extLst>
              </a:tr>
              <a:tr h="725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3870967"/>
                  </a:ext>
                </a:extLst>
              </a:tr>
              <a:tr h="725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hl = 100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dl = 1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cl = 1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 ml = 1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504343"/>
                  </a:ext>
                </a:extLst>
              </a:tr>
            </a:tbl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39BC12F-E574-4246-8A52-5B474B69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857998"/>
            <a:ext cx="2702395" cy="6658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8CAFADB-16CB-4004-B6B9-6D56BC77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05164" y="2346661"/>
            <a:ext cx="698379" cy="69837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17338C0-2BBB-43E6-A37E-A9BA4E1E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9032"/>
            <a:ext cx="807869" cy="6983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25900D3-E8A4-47B6-BAE4-B112CEABD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459" y="2339032"/>
            <a:ext cx="910930" cy="69838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083FA74-2EE3-433A-9BD1-C10AE4CD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257" y="2346659"/>
            <a:ext cx="946358" cy="69838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825B0EB4-3B51-48C4-907C-F8A7EFCA1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030" y="2339033"/>
            <a:ext cx="706008" cy="70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97739D-E87C-4212-A16D-326D58A9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MENZURA</a:t>
            </a:r>
            <a:r>
              <a:rPr lang="en-US" cap="none" dirty="0"/>
              <a:t> - 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vrsta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posude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grubom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</a:rPr>
              <a:t>mjerenju</a:t>
            </a:r>
            <a:r>
              <a:rPr lang="en-US" sz="2000" cap="none" dirty="0">
                <a:latin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</a:rPr>
              <a:t>volumena</a:t>
            </a:r>
            <a:r>
              <a:rPr lang="en-US" sz="2000" cap="none" dirty="0">
                <a:latin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</a:rPr>
              <a:t>tekućina</a:t>
            </a:r>
            <a:r>
              <a:rPr lang="en-US" sz="2000" cap="none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0AD476BF-8C28-4323-93D4-F7E201F3DC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2945" y="1661805"/>
            <a:ext cx="1463349" cy="3424237"/>
          </a:xfrm>
        </p:spPr>
      </p:pic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xmlns="" id="{3247C32A-6536-41C3-BA94-54D4346CD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0204" y="1684548"/>
            <a:ext cx="4687395" cy="40399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kakvu</a:t>
            </a:r>
            <a:r>
              <a:rPr lang="en-US" dirty="0"/>
              <a:t> </a:t>
            </a:r>
            <a:r>
              <a:rPr lang="en-US" dirty="0" err="1"/>
              <a:t>posudu</a:t>
            </a:r>
            <a:r>
              <a:rPr lang="en-US" dirty="0"/>
              <a:t> za </a:t>
            </a:r>
            <a:r>
              <a:rPr lang="en-US" dirty="0" err="1"/>
              <a:t>mjerenje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, </a:t>
            </a:r>
            <a:r>
              <a:rPr lang="en-US" dirty="0" err="1"/>
              <a:t>tekućina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poprima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posude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14011D4-A4B6-4D86-8A17-BDF7673A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93" y="1684548"/>
            <a:ext cx="3211513" cy="34014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6AC8F7C-23B8-4A0F-B53D-B7BB64F7A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869" y="1684548"/>
            <a:ext cx="309745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6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B52506-93F1-456C-9A90-C492958FAA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10363200" cy="889000"/>
          </a:xfrm>
        </p:spPr>
        <p:txBody>
          <a:bodyPr/>
          <a:lstStyle/>
          <a:p>
            <a:r>
              <a:rPr lang="en-US" dirty="0" err="1"/>
              <a:t>Primjeri</a:t>
            </a:r>
            <a:r>
              <a:rPr lang="en-US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63FDE01-EC1F-4B3A-B8C2-8CB6ABE0A44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304925"/>
            <a:ext cx="10363200" cy="448627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</a:rPr>
              <a:t>Zauzima</a:t>
            </a:r>
            <a:r>
              <a:rPr lang="en-US" sz="1800" cap="none" dirty="0">
                <a:latin typeface="Arial" panose="020B0604020202020204" pitchFamily="34" charset="0"/>
              </a:rPr>
              <a:t> li </a:t>
            </a:r>
            <a:r>
              <a:rPr lang="en-US" sz="1800" cap="none" dirty="0" err="1">
                <a:latin typeface="Arial" panose="020B0604020202020204" pitchFamily="34" charset="0"/>
              </a:rPr>
              <a:t>mlijeko</a:t>
            </a:r>
            <a:r>
              <a:rPr lang="en-US" sz="1800" cap="none" dirty="0">
                <a:latin typeface="Arial" panose="020B0604020202020204" pitchFamily="34" charset="0"/>
              </a:rPr>
              <a:t> u </a:t>
            </a:r>
            <a:r>
              <a:rPr lang="en-US" sz="1800" cap="none" dirty="0" err="1">
                <a:latin typeface="Arial" panose="020B0604020202020204" pitchFamily="34" charset="0"/>
              </a:rPr>
              <a:t>tetrapaku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i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mlijeko</a:t>
            </a:r>
            <a:r>
              <a:rPr lang="en-US" sz="1800" cap="none" dirty="0">
                <a:latin typeface="Arial" panose="020B0604020202020204" pitchFamily="34" charset="0"/>
              </a:rPr>
              <a:t> u </a:t>
            </a:r>
            <a:r>
              <a:rPr lang="en-US" sz="1800" cap="none" dirty="0" err="1">
                <a:latin typeface="Arial" panose="020B0604020202020204" pitchFamily="34" charset="0"/>
              </a:rPr>
              <a:t>boci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različitu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količinu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prostora</a:t>
            </a:r>
            <a:r>
              <a:rPr lang="en-US" sz="1800" cap="none" dirty="0">
                <a:latin typeface="Arial" panose="020B0604020202020204" pitchFamily="34" charset="0"/>
              </a:rPr>
              <a:t> s </a:t>
            </a:r>
            <a:r>
              <a:rPr lang="en-US" sz="1800" cap="none" dirty="0" err="1">
                <a:latin typeface="Arial" panose="020B0604020202020204" pitchFamily="34" charset="0"/>
              </a:rPr>
              <a:t>obzirom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na</a:t>
            </a:r>
            <a:r>
              <a:rPr lang="en-US" sz="1800" cap="none" dirty="0">
                <a:latin typeface="Arial" panose="020B0604020202020204" pitchFamily="34" charset="0"/>
              </a:rPr>
              <a:t> to da </a:t>
            </a:r>
            <a:r>
              <a:rPr lang="en-US" sz="1800" cap="none" dirty="0" err="1">
                <a:latin typeface="Arial" panose="020B0604020202020204" pitchFamily="34" charset="0"/>
              </a:rPr>
              <a:t>su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tetrapak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i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boca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oblikom</a:t>
            </a:r>
            <a:r>
              <a:rPr lang="en-US" sz="1800" cap="none" dirty="0">
                <a:latin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</a:rPr>
              <a:t>različiti</a:t>
            </a:r>
            <a:r>
              <a:rPr lang="en-US" sz="1800" cap="none" dirty="0">
                <a:latin typeface="Arial" panose="020B0604020202020204" pitchFamily="34" charset="0"/>
              </a:rPr>
              <a:t>? </a:t>
            </a: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cap="non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</a:rPr>
              <a:t>     </a:t>
            </a:r>
            <a:r>
              <a:rPr lang="en-US" sz="1800" cap="none" dirty="0" err="1">
                <a:latin typeface="Arial" panose="020B0604020202020204" pitchFamily="34" charset="0"/>
              </a:rPr>
              <a:t>Zaključak</a:t>
            </a:r>
            <a:r>
              <a:rPr lang="en-US" sz="1800" cap="none" dirty="0">
                <a:latin typeface="Arial" panose="020B0604020202020204" pitchFamily="34" charset="0"/>
              </a:rPr>
              <a:t>: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različitog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zauzimati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.</a:t>
            </a:r>
            <a:endParaRPr lang="en-US" sz="1800" cap="none" dirty="0"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83FBF5C-C524-4484-8765-5659C7A6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91" y="2375374"/>
            <a:ext cx="3823614" cy="22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CE2B7E-E2E5-4FFF-B276-12BE969C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43508"/>
          </a:xfrm>
        </p:spPr>
        <p:txBody>
          <a:bodyPr>
            <a:no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Preračunavanje</a:t>
            </a:r>
            <a:r>
              <a:rPr lang="en-US" sz="2000" dirty="0"/>
              <a:t> </a:t>
            </a:r>
            <a:r>
              <a:rPr lang="en-US" sz="2000" dirty="0" err="1"/>
              <a:t>mjernih</a:t>
            </a:r>
            <a:r>
              <a:rPr lang="en-US" sz="2000" dirty="0"/>
              <a:t> </a:t>
            </a:r>
            <a:r>
              <a:rPr lang="en-US" sz="2000" dirty="0" err="1"/>
              <a:t>jedinica</a:t>
            </a:r>
            <a:r>
              <a:rPr lang="en-US" sz="2000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D10C4A-D222-4760-86FB-148D68CF1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219200"/>
            <a:ext cx="10364451" cy="4571999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/>
              <a:t>a)15 l = ? dl                     b) 4000 ml = ? l                     c) 0,5 l = ? cl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15 x10 = 150                   4000 : 1000 = 4                   0,5 x 100 = 50 cl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15l = 150 dl                     4000 ml = 4 l                        0,5 l = 50 cl</a:t>
            </a:r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d) 2 dl = ? ml                   e) 5,5 hl = ? L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 2 x 100 = 200                5,5 x 100 = 550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 2 dl = 200 ml                  5,5 hl = 550 l</a:t>
            </a:r>
          </a:p>
          <a:p>
            <a:pPr marL="0" indent="0"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f) </a:t>
            </a:r>
            <a:r>
              <a:rPr lang="en-US" cap="none" dirty="0" err="1"/>
              <a:t>Koliko</a:t>
            </a:r>
            <a:r>
              <a:rPr lang="en-US" cap="none" dirty="0"/>
              <a:t> </a:t>
            </a:r>
            <a:r>
              <a:rPr lang="en-US" cap="none" dirty="0" err="1"/>
              <a:t>čaša</a:t>
            </a:r>
            <a:r>
              <a:rPr lang="en-US" cap="none" dirty="0"/>
              <a:t> od 2 dl </a:t>
            </a:r>
            <a:r>
              <a:rPr lang="en-US" cap="none" dirty="0" err="1"/>
              <a:t>stane</a:t>
            </a:r>
            <a:r>
              <a:rPr lang="en-US" cap="none" dirty="0"/>
              <a:t> u </a:t>
            </a:r>
            <a:r>
              <a:rPr lang="en-US" cap="none" dirty="0" err="1"/>
              <a:t>bačvu</a:t>
            </a:r>
            <a:r>
              <a:rPr lang="en-US" cap="none" dirty="0"/>
              <a:t> od 2 hl?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</a:t>
            </a:r>
            <a:r>
              <a:rPr lang="en-US" cap="none" dirty="0" err="1"/>
              <a:t>Račun</a:t>
            </a:r>
            <a:r>
              <a:rPr lang="en-US" cap="none" dirty="0"/>
              <a:t>: 2 hl = 2000 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             2000 : 2 = 1000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 err="1"/>
              <a:t>Odgovor</a:t>
            </a:r>
            <a:r>
              <a:rPr lang="en-US" cap="none" dirty="0"/>
              <a:t>: U </a:t>
            </a:r>
            <a:r>
              <a:rPr lang="en-US" cap="none" dirty="0" err="1"/>
              <a:t>bačvu</a:t>
            </a:r>
            <a:r>
              <a:rPr lang="en-US" cap="none" dirty="0"/>
              <a:t> od 2 hl </a:t>
            </a:r>
            <a:r>
              <a:rPr lang="en-US" cap="none" dirty="0" err="1"/>
              <a:t>stane</a:t>
            </a:r>
            <a:r>
              <a:rPr lang="en-US" cap="none" dirty="0"/>
              <a:t> 1000 </a:t>
            </a:r>
            <a:r>
              <a:rPr lang="en-US" cap="none" dirty="0" err="1"/>
              <a:t>čaša</a:t>
            </a:r>
            <a:r>
              <a:rPr lang="en-US" cap="none" dirty="0"/>
              <a:t> od 2 dl.</a:t>
            </a:r>
          </a:p>
        </p:txBody>
      </p:sp>
    </p:spTree>
    <p:extLst>
      <p:ext uri="{BB962C8B-B14F-4D97-AF65-F5344CB8AC3E}">
        <p14:creationId xmlns:p14="http://schemas.microsoft.com/office/powerpoint/2010/main" val="90600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ED11BB-E079-47A1-89F2-A22A658D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-109477"/>
            <a:ext cx="10434847" cy="37261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Zaključak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znanje</a:t>
            </a:r>
            <a:r>
              <a:rPr lang="en-US" dirty="0"/>
              <a:t> o </a:t>
            </a:r>
            <a:r>
              <a:rPr lang="en-US" dirty="0" err="1"/>
              <a:t>mjernim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za </a:t>
            </a:r>
            <a:r>
              <a:rPr lang="en-US" dirty="0" err="1"/>
              <a:t>volumen</a:t>
            </a:r>
            <a:r>
              <a:rPr lang="en-US" dirty="0"/>
              <a:t> </a:t>
            </a:r>
            <a:r>
              <a:rPr lang="en-US" dirty="0" err="1"/>
              <a:t>tekućina</a:t>
            </a:r>
            <a:r>
              <a:rPr lang="en-US" dirty="0"/>
              <a:t> </a:t>
            </a:r>
            <a:r>
              <a:rPr lang="en-US" dirty="0" err="1"/>
              <a:t>bitno</a:t>
            </a:r>
            <a:r>
              <a:rPr lang="en-US" dirty="0"/>
              <a:t> je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industrijama</a:t>
            </a:r>
            <a:r>
              <a:rPr lang="en-US" dirty="0"/>
              <a:t> (</a:t>
            </a:r>
            <a:r>
              <a:rPr lang="en-US" dirty="0" err="1"/>
              <a:t>industrijama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I </a:t>
            </a:r>
            <a:r>
              <a:rPr lang="en-US" dirty="0" err="1"/>
              <a:t>pića</a:t>
            </a:r>
            <a:r>
              <a:rPr lang="en-US" dirty="0"/>
              <a:t>, </a:t>
            </a:r>
            <a:r>
              <a:rPr lang="en-US" dirty="0" err="1"/>
              <a:t>farmaceutskim</a:t>
            </a:r>
            <a:r>
              <a:rPr lang="en-US" dirty="0"/>
              <a:t>, </a:t>
            </a:r>
            <a:r>
              <a:rPr lang="en-US" dirty="0" err="1"/>
              <a:t>kemijskim</a:t>
            </a:r>
            <a:r>
              <a:rPr lang="en-US" dirty="0"/>
              <a:t>…), </a:t>
            </a:r>
            <a:r>
              <a:rPr lang="en-US" dirty="0" err="1"/>
              <a:t>vinogradarstvu</a:t>
            </a:r>
            <a:r>
              <a:rPr lang="en-US" dirty="0"/>
              <a:t>, </a:t>
            </a:r>
            <a:r>
              <a:rPr lang="en-US" dirty="0" err="1"/>
              <a:t>ugostiteljstvu</a:t>
            </a:r>
            <a:r>
              <a:rPr lang="en-US" dirty="0"/>
              <a:t>… pa I u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kućanstvu</a:t>
            </a:r>
            <a:r>
              <a:rPr lang="en-US" dirty="0"/>
              <a:t> I </a:t>
            </a:r>
            <a:r>
              <a:rPr lang="en-US" dirty="0" err="1"/>
              <a:t>svakodnevnom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(</a:t>
            </a:r>
            <a:r>
              <a:rPr lang="en-US" dirty="0" err="1"/>
              <a:t>kuhanje</a:t>
            </a:r>
            <a:r>
              <a:rPr lang="en-US" dirty="0"/>
              <a:t>, </a:t>
            </a:r>
            <a:r>
              <a:rPr lang="en-US" dirty="0" err="1"/>
              <a:t>čišćenje</a:t>
            </a:r>
            <a:r>
              <a:rPr lang="en-US" dirty="0"/>
              <a:t>, </a:t>
            </a:r>
            <a:r>
              <a:rPr lang="en-US" dirty="0" err="1"/>
              <a:t>odlazak</a:t>
            </a:r>
            <a:r>
              <a:rPr lang="en-US" dirty="0"/>
              <a:t> u </a:t>
            </a:r>
            <a:r>
              <a:rPr lang="en-US" dirty="0" err="1"/>
              <a:t>trgovinu</a:t>
            </a:r>
            <a:r>
              <a:rPr lang="en-US" dirty="0"/>
              <a:t>…)</a:t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706A112-E59F-45E8-AEAC-EDBFC3FD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58AE224-B7BF-42E2-8C11-E5156E1D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650453"/>
            <a:ext cx="2438400" cy="1219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07B37FC-1218-4B9A-9CAB-3860CB7F7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98" y="4847102"/>
            <a:ext cx="1771650" cy="17716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D5B58C7-7675-4575-AD46-5FF2B12B2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22" y="4730270"/>
            <a:ext cx="1010190" cy="127283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D74125B-DDB7-4FAD-A25F-9219EE49A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968" y="3656078"/>
            <a:ext cx="1847831" cy="18478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3DE0177-31C3-4094-AC40-C5BFD9CE0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172" y="4461082"/>
            <a:ext cx="1504128" cy="150412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122EE7DE-20E6-4A7C-9565-8BCFFB87D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235" y="3650126"/>
            <a:ext cx="1463432" cy="121952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93C275E-9C69-4BD6-A896-38A7B9253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3559" y="3436140"/>
            <a:ext cx="2402483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4886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336</TotalTime>
  <Words>252</Words>
  <Application>Microsoft Office PowerPoint</Application>
  <PresentationFormat>Prilagođeno</PresentationFormat>
  <Paragraphs>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Kapljica</vt:lpstr>
      <vt:lpstr>Mjerne jedinice za volumen (tekućine)</vt:lpstr>
      <vt:lpstr>               VOLUMEN (obujam ili zapremnina) je fizička veličina koja opisuje koliki je dio prostora zauzela neka tvar, tijelo ili ga sadržava neka posuda.  Razne tekućine (voda, sok, mlijeko…) držimo u različitim posudama.   Volumen tih posuda mjerimo pomoću jedinica za mjerenje volumena tekućina.</vt:lpstr>
      <vt:lpstr> Izvedene mjerne jedinice litre su:       - decilitar,      - centilitar,     - mililitar,     - hektolitar.      Postoje i stare mjerne jedinice koje se koriste još i danas npr. galon i barel. </vt:lpstr>
      <vt:lpstr>MENZURA - je vrsta posude koja služi grubom mjerenju volumena tekućina.</vt:lpstr>
      <vt:lpstr>Primjeri:</vt:lpstr>
      <vt:lpstr>2. Preračunavanje mjernih jedinica:</vt:lpstr>
      <vt:lpstr>Zaključak:  znanje o mjernim jedinicama za volumen tekućina bitno je u mnogim industrijama (industrijama hrane I pića, farmaceutskim, kemijskim…), vinogradarstvu, ugostiteljstvu… pa I u samom kućanstvu I svakodnevnom životu (kuhanje, čišćenje, odlazak u trgovinu…)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Mjerne jedinice za volumen</dc:title>
  <dc:creator>FRAN VUGRINEC</dc:creator>
  <cp:lastModifiedBy>Korisnik</cp:lastModifiedBy>
  <cp:revision>29</cp:revision>
  <dcterms:created xsi:type="dcterms:W3CDTF">2018-10-11T14:25:13Z</dcterms:created>
  <dcterms:modified xsi:type="dcterms:W3CDTF">2018-10-20T10:16:09Z</dcterms:modified>
</cp:coreProperties>
</file>