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2" r:id="rId3"/>
    <p:sldId id="257" r:id="rId4"/>
    <p:sldId id="274" r:id="rId5"/>
    <p:sldId id="265" r:id="rId6"/>
    <p:sldId id="259" r:id="rId7"/>
    <p:sldId id="261" r:id="rId8"/>
    <p:sldId id="263" r:id="rId9"/>
    <p:sldId id="267" r:id="rId10"/>
    <p:sldId id="268" r:id="rId11"/>
    <p:sldId id="271" r:id="rId12"/>
    <p:sldId id="269" r:id="rId13"/>
    <p:sldId id="272" r:id="rId14"/>
    <p:sldId id="273" r:id="rId15"/>
    <p:sldId id="270" r:id="rId16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33" autoAdjust="0"/>
    <p:restoredTop sz="94660"/>
  </p:normalViewPr>
  <p:slideViewPr>
    <p:cSldViewPr>
      <p:cViewPr>
        <p:scale>
          <a:sx n="55" d="100"/>
          <a:sy n="55" d="100"/>
        </p:scale>
        <p:origin x="-552" y="-3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AF23C11-9E0A-4FBE-B0DE-35E7CF39E5CF}" type="datetimeFigureOut">
              <a:rPr lang="sr-Latn-CS" smtClean="0"/>
              <a:pPr/>
              <a:t>24.4.2019.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hr-HR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EF92E4A-2F67-4F27-88B8-50E1C7AD0E4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3C11-9E0A-4FBE-B0DE-35E7CF39E5CF}" type="datetimeFigureOut">
              <a:rPr lang="sr-Latn-CS" smtClean="0"/>
              <a:pPr/>
              <a:t>24.4.2019.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2E4A-2F67-4F27-88B8-50E1C7AD0E4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3C11-9E0A-4FBE-B0DE-35E7CF39E5CF}" type="datetimeFigureOut">
              <a:rPr lang="sr-Latn-CS" smtClean="0"/>
              <a:pPr/>
              <a:t>24.4.2019.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2E4A-2F67-4F27-88B8-50E1C7AD0E4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AF23C11-9E0A-4FBE-B0DE-35E7CF39E5CF}" type="datetimeFigureOut">
              <a:rPr lang="sr-Latn-CS" smtClean="0"/>
              <a:pPr/>
              <a:t>24.4.2019.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EF92E4A-2F67-4F27-88B8-50E1C7AD0E4B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AF23C11-9E0A-4FBE-B0DE-35E7CF39E5CF}" type="datetimeFigureOut">
              <a:rPr lang="sr-Latn-CS" smtClean="0"/>
              <a:pPr/>
              <a:t>24.4.2019.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hr-HR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EF92E4A-2F67-4F27-88B8-50E1C7AD0E4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3C11-9E0A-4FBE-B0DE-35E7CF39E5CF}" type="datetimeFigureOut">
              <a:rPr lang="sr-Latn-CS" smtClean="0"/>
              <a:pPr/>
              <a:t>24.4.2019.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2E4A-2F67-4F27-88B8-50E1C7AD0E4B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3C11-9E0A-4FBE-B0DE-35E7CF39E5CF}" type="datetimeFigureOut">
              <a:rPr lang="sr-Latn-CS" smtClean="0"/>
              <a:pPr/>
              <a:t>24.4.2019.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2E4A-2F67-4F27-88B8-50E1C7AD0E4B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AF23C11-9E0A-4FBE-B0DE-35E7CF39E5CF}" type="datetimeFigureOut">
              <a:rPr lang="sr-Latn-CS" smtClean="0"/>
              <a:pPr/>
              <a:t>24.4.2019.</a:t>
            </a:fld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EF92E4A-2F67-4F27-88B8-50E1C7AD0E4B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3C11-9E0A-4FBE-B0DE-35E7CF39E5CF}" type="datetimeFigureOut">
              <a:rPr lang="sr-Latn-CS" smtClean="0"/>
              <a:pPr/>
              <a:t>24.4.2019.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2E4A-2F67-4F27-88B8-50E1C7AD0E4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AF23C11-9E0A-4FBE-B0DE-35E7CF39E5CF}" type="datetimeFigureOut">
              <a:rPr lang="sr-Latn-CS" smtClean="0"/>
              <a:pPr/>
              <a:t>24.4.2019.</a:t>
            </a:fld>
            <a:endParaRPr lang="hr-H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EF92E4A-2F67-4F27-88B8-50E1C7AD0E4B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AF23C11-9E0A-4FBE-B0DE-35E7CF39E5CF}" type="datetimeFigureOut">
              <a:rPr lang="sr-Latn-CS" smtClean="0"/>
              <a:pPr/>
              <a:t>24.4.2019.</a:t>
            </a:fld>
            <a:endParaRPr lang="hr-H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EF92E4A-2F67-4F27-88B8-50E1C7AD0E4B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AF23C11-9E0A-4FBE-B0DE-35E7CF39E5CF}" type="datetimeFigureOut">
              <a:rPr lang="sr-Latn-CS" smtClean="0"/>
              <a:pPr/>
              <a:t>24.4.2019.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EF92E4A-2F67-4F27-88B8-50E1C7AD0E4B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E:\Nova%20mapa\Puffer%20Fish%20Creates%20This%20Blue%20Water%20Art%20%20~_%20%7d%20%5b720p%5d.mp4" TargetMode="External"/><Relationship Id="rId1" Type="http://schemas.microsoft.com/office/2007/relationships/media" Target="file:///E:\Nova%20mapa\Puffer%20Fish%20Creates%20This%20Blue%20Water%20Art%20%20~_%20%7d%20%5b720p%5d.mp4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4546" y="1428736"/>
            <a:ext cx="6172200" cy="1894362"/>
          </a:xfrm>
        </p:spPr>
        <p:txBody>
          <a:bodyPr>
            <a:noAutofit/>
          </a:bodyPr>
          <a:lstStyle/>
          <a:p>
            <a:pPr algn="ctr"/>
            <a:r>
              <a:rPr lang="hr-HR" sz="7200" dirty="0"/>
              <a:t>ČUDESNA RIBA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860" y="3929066"/>
            <a:ext cx="6550496" cy="1640388"/>
          </a:xfrm>
        </p:spPr>
        <p:txBody>
          <a:bodyPr>
            <a:normAutofit fontScale="62500" lnSpcReduction="20000"/>
          </a:bodyPr>
          <a:lstStyle/>
          <a:p>
            <a:r>
              <a:rPr lang="hr-HR" sz="3200" dirty="0"/>
              <a:t>Izradile:Hana Topličanec 7.a</a:t>
            </a:r>
          </a:p>
          <a:p>
            <a:r>
              <a:rPr lang="hr-HR" sz="3200" dirty="0"/>
              <a:t>                  Dorotea Marketin 7.b</a:t>
            </a:r>
          </a:p>
          <a:p>
            <a:r>
              <a:rPr lang="hr-HR" sz="3200" dirty="0"/>
              <a:t>                                       OŠ </a:t>
            </a:r>
            <a:r>
              <a:rPr lang="hr-HR" sz="3200" dirty="0" err="1"/>
              <a:t>Trnovec</a:t>
            </a:r>
            <a:endParaRPr lang="hr-HR" sz="3200" dirty="0"/>
          </a:p>
          <a:p>
            <a:r>
              <a:rPr lang="hr-HR" sz="3200" dirty="0"/>
              <a:t>Festival matematike,Varaždin 25.travnja 2019.</a:t>
            </a:r>
          </a:p>
          <a:p>
            <a:endParaRPr lang="hr-HR" sz="32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08" y="214290"/>
            <a:ext cx="6172200" cy="92869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r-HR" sz="4000" dirty="0"/>
              <a:t>fugu i matematika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7422" y="4429132"/>
            <a:ext cx="6172200" cy="2214578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200" dirty="0"/>
              <a:t>Na  slici uočavamo sljedeće raznolike matematičke oblike :</a:t>
            </a:r>
          </a:p>
          <a:p>
            <a:pPr>
              <a:buClr>
                <a:schemeClr val="tx1"/>
              </a:buClr>
            </a:pPr>
            <a:endParaRPr lang="hr-HR" sz="320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hr-HR" sz="3200" dirty="0"/>
          </a:p>
          <a:p>
            <a:pPr>
              <a:buClr>
                <a:schemeClr val="tx1"/>
              </a:buClr>
            </a:pPr>
            <a:endParaRPr lang="hr-HR" sz="32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l="21865" t="41112" r="7172" b="18887"/>
          <a:stretch>
            <a:fillRect/>
          </a:stretch>
        </p:blipFill>
        <p:spPr bwMode="auto">
          <a:xfrm>
            <a:off x="2071670" y="1268760"/>
            <a:ext cx="6135250" cy="315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5984" y="3929066"/>
            <a:ext cx="5957886" cy="27146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200" dirty="0"/>
              <a:t>POLUMJER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200" dirty="0"/>
              <a:t> PROMJER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200" dirty="0"/>
              <a:t> POLUKRUŽNICE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200" dirty="0"/>
              <a:t> POLUKRUGOVI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 l="21257" t="24775" r="7886" b="21960"/>
          <a:stretch>
            <a:fillRect/>
          </a:stretch>
        </p:blipFill>
        <p:spPr bwMode="auto">
          <a:xfrm>
            <a:off x="1928794" y="214290"/>
            <a:ext cx="6192000" cy="360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5984" y="3714752"/>
            <a:ext cx="6172200" cy="245268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200" dirty="0"/>
              <a:t>KONCENTRIČNA KRUŽNICA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200" dirty="0"/>
              <a:t>KRUŽNI VIJENAC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24253" t="24832" r="11806" b="22398"/>
          <a:stretch>
            <a:fillRect/>
          </a:stretch>
        </p:blipFill>
        <p:spPr bwMode="auto">
          <a:xfrm>
            <a:off x="1928794" y="357166"/>
            <a:ext cx="600079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4546" y="3929066"/>
            <a:ext cx="6172200" cy="2000264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</a:pPr>
            <a:endParaRPr lang="hr-HR" sz="320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200" dirty="0"/>
              <a:t> KRUŽNI ISJEČAK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200" dirty="0"/>
              <a:t>SREDIŠNJI KUT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200" dirty="0"/>
              <a:t>KRUŽNI LUK</a:t>
            </a:r>
          </a:p>
          <a:p>
            <a:pPr>
              <a:buClr>
                <a:schemeClr val="tx1"/>
              </a:buClr>
            </a:pPr>
            <a:endParaRPr lang="hr-HR" sz="32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27434" t="23288" r="12389" b="20548"/>
          <a:stretch>
            <a:fillRect/>
          </a:stretch>
        </p:blipFill>
        <p:spPr bwMode="auto">
          <a:xfrm>
            <a:off x="1928797" y="357166"/>
            <a:ext cx="6367765" cy="34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3857628"/>
            <a:ext cx="6172200" cy="2524122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200" dirty="0"/>
              <a:t>TETIVA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200" dirty="0"/>
              <a:t>KRUŽNI ODSJEČAK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21693" t="25462" r="7997" b="21269"/>
          <a:stretch>
            <a:fillRect/>
          </a:stretch>
        </p:blipFill>
        <p:spPr bwMode="auto">
          <a:xfrm>
            <a:off x="2000232" y="285728"/>
            <a:ext cx="6221224" cy="33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836712"/>
            <a:ext cx="6172200" cy="1448752"/>
          </a:xfrm>
        </p:spPr>
        <p:txBody>
          <a:bodyPr>
            <a:normAutofit fontScale="90000"/>
          </a:bodyPr>
          <a:lstStyle/>
          <a:p>
            <a:r>
              <a:rPr lang="hr-HR" sz="8800" dirty="0"/>
              <a:t>hvala na pažnji!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2060848"/>
            <a:ext cx="6172200" cy="4320902"/>
          </a:xfrm>
        </p:spPr>
        <p:txBody>
          <a:bodyPr>
            <a:normAutofit fontScale="92500" lnSpcReduction="10000"/>
          </a:bodyPr>
          <a:lstStyle/>
          <a:p>
            <a:r>
              <a:rPr lang="hr-HR" sz="3200" dirty="0"/>
              <a:t>Izvori:</a:t>
            </a:r>
          </a:p>
          <a:p>
            <a:r>
              <a:rPr lang="hr-HR" sz="3200" dirty="0"/>
              <a:t>1) Google znalac</a:t>
            </a:r>
          </a:p>
          <a:p>
            <a:r>
              <a:rPr lang="hr-HR" sz="3200" dirty="0"/>
              <a:t>2) Struna(hrvatsko strukovno nazivlje)</a:t>
            </a:r>
          </a:p>
          <a:p>
            <a:r>
              <a:rPr lang="hr-HR" sz="3200" dirty="0"/>
              <a:t>3)Hrvatska enciklopedija</a:t>
            </a:r>
          </a:p>
          <a:p>
            <a:r>
              <a:rPr lang="hr-HR" sz="3200" dirty="0"/>
              <a:t>4)Vujić,Barbara:Invanzivne vrste riba u Jadranu, završni rad, Sveučilište u Zagrebu</a:t>
            </a:r>
          </a:p>
          <a:p>
            <a:r>
              <a:rPr lang="hr-HR" sz="3200" dirty="0"/>
              <a:t>5)National </a:t>
            </a:r>
            <a:r>
              <a:rPr lang="hr-HR" sz="3200" dirty="0" err="1" smtClean="0"/>
              <a:t>Geographic</a:t>
            </a:r>
            <a:endParaRPr lang="hr-HR" sz="3200" dirty="0"/>
          </a:p>
          <a:p>
            <a:endParaRPr lang="hr-HR" dirty="0"/>
          </a:p>
          <a:p>
            <a:endParaRPr lang="hr-HR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2292" name="Picture 4" descr="C:\Users\Marica\Pictures\A-puffer-fis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428604"/>
            <a:ext cx="4635491" cy="2460616"/>
          </a:xfrm>
          <a:prstGeom prst="rect">
            <a:avLst/>
          </a:prstGeom>
          <a:noFill/>
        </p:spPr>
      </p:pic>
      <p:pic>
        <p:nvPicPr>
          <p:cNvPr id="12293" name="Picture 5" descr="C:\Users\Marica\Pictures\evileyepuffer_Geoff_Spiby_845_600_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2285992"/>
            <a:ext cx="2714644" cy="2000264"/>
          </a:xfrm>
          <a:prstGeom prst="rect">
            <a:avLst/>
          </a:prstGeom>
          <a:noFill/>
        </p:spPr>
      </p:pic>
      <p:pic>
        <p:nvPicPr>
          <p:cNvPr id="12294" name="Picture 6" descr="C:\Users\Marica\Pictures\images.jpg"/>
          <p:cNvPicPr>
            <a:picLocks noChangeAspect="1" noChangeArrowheads="1"/>
          </p:cNvPicPr>
          <p:nvPr/>
        </p:nvPicPr>
        <p:blipFill>
          <a:blip r:embed="rId4"/>
          <a:srcRect b="8696"/>
          <a:stretch>
            <a:fillRect/>
          </a:stretch>
        </p:blipFill>
        <p:spPr bwMode="auto">
          <a:xfrm>
            <a:off x="6562725" y="785794"/>
            <a:ext cx="2581275" cy="1500198"/>
          </a:xfrm>
          <a:prstGeom prst="rect">
            <a:avLst/>
          </a:prstGeom>
          <a:noFill/>
        </p:spPr>
      </p:pic>
      <p:pic>
        <p:nvPicPr>
          <p:cNvPr id="12296" name="Picture 8" descr="C:\Users\Marica\Pictures\bJLWfP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4429132"/>
            <a:ext cx="2643206" cy="1928826"/>
          </a:xfrm>
          <a:prstGeom prst="rect">
            <a:avLst/>
          </a:prstGeom>
          <a:noFill/>
        </p:spPr>
      </p:pic>
      <p:pic>
        <p:nvPicPr>
          <p:cNvPr id="12297" name="Picture 9" descr="C:\Users\Marica\Pictures\pufferfish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24" y="3521061"/>
            <a:ext cx="4597414" cy="3336939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57166"/>
            <a:ext cx="6172200" cy="785818"/>
          </a:xfrm>
        </p:spPr>
        <p:txBody>
          <a:bodyPr>
            <a:noAutofit/>
          </a:bodyPr>
          <a:lstStyle/>
          <a:p>
            <a:r>
              <a:rPr lang="hr-HR" sz="5400" dirty="0"/>
              <a:t>koja je to riba?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4546" y="1500174"/>
            <a:ext cx="6172200" cy="4917950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000" dirty="0"/>
              <a:t>Lat. </a:t>
            </a:r>
            <a:r>
              <a:rPr lang="hr-HR" sz="3000" dirty="0" err="1"/>
              <a:t>lagocephalus</a:t>
            </a:r>
            <a:r>
              <a:rPr lang="hr-HR" sz="3000" dirty="0"/>
              <a:t> </a:t>
            </a:r>
            <a:r>
              <a:rPr lang="hr-HR" sz="3000" dirty="0" err="1"/>
              <a:t>sceleratus</a:t>
            </a:r>
            <a:r>
              <a:rPr lang="hr-HR" sz="3000" dirty="0"/>
              <a:t> </a:t>
            </a:r>
            <a:r>
              <a:rPr lang="hr-HR" sz="3000" dirty="0" err="1"/>
              <a:t>Gmelin</a:t>
            </a:r>
            <a:r>
              <a:rPr lang="hr-HR" sz="3000" dirty="0"/>
              <a:t>(</a:t>
            </a:r>
            <a:r>
              <a:rPr lang="hr-HR" sz="3000" dirty="0" err="1"/>
              <a:t>srebrenopruga</a:t>
            </a:r>
            <a:r>
              <a:rPr lang="hr-HR" sz="3000" dirty="0"/>
              <a:t> </a:t>
            </a:r>
            <a:r>
              <a:rPr lang="hr-HR" sz="3000" dirty="0" err="1"/>
              <a:t>napuhača</a:t>
            </a:r>
            <a:r>
              <a:rPr lang="hr-HR" sz="3000" dirty="0"/>
              <a:t>)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000" dirty="0"/>
              <a:t>Riba balon,</a:t>
            </a:r>
            <a:r>
              <a:rPr lang="hr-HR" sz="3000" dirty="0" err="1"/>
              <a:t>kuglakož</a:t>
            </a:r>
            <a:r>
              <a:rPr lang="hr-HR" sz="3000" dirty="0"/>
              <a:t>,fugu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000" dirty="0"/>
              <a:t>Nastanjuje:Atlantski,Indijski i Tihi ocean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000" dirty="0"/>
              <a:t>Nalazimo je i u nekim slatkim vodama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000" dirty="0"/>
              <a:t>Postoji oko 150 različitih vrsta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000" dirty="0"/>
              <a:t>120 vrsta(80%) živi u oceanima, a ostatak živi u slatkim vodama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000" dirty="0"/>
              <a:t>Njezina veličina je oko 20 cm</a:t>
            </a:r>
          </a:p>
          <a:p>
            <a:pPr>
              <a:buClr>
                <a:schemeClr val="tx1"/>
              </a:buClr>
            </a:pPr>
            <a:endParaRPr lang="hr-HR" sz="320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hr-HR" sz="320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hr-HR" sz="320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hr-HR" sz="320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hr-HR" sz="3200" dirty="0"/>
          </a:p>
          <a:p>
            <a:pPr>
              <a:buClr>
                <a:schemeClr val="tx1"/>
              </a:buClr>
            </a:pPr>
            <a:endParaRPr lang="hr-HR" sz="3200" dirty="0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28860" y="0"/>
            <a:ext cx="6029340" cy="1142984"/>
          </a:xfrm>
        </p:spPr>
        <p:txBody>
          <a:bodyPr>
            <a:noAutofit/>
          </a:bodyPr>
          <a:lstStyle/>
          <a:p>
            <a:r>
              <a:rPr lang="hr-HR" sz="5400" dirty="0"/>
              <a:t>koja je to riba?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2285984" y="1571612"/>
            <a:ext cx="6172200" cy="4452948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hr-HR" sz="3200" dirty="0"/>
              <a:t>Ženke su obično veće od mužjaka </a:t>
            </a:r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hr-HR" sz="3200" dirty="0"/>
              <a:t>Imaju jake čeljusti</a:t>
            </a:r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hr-HR" sz="3200" dirty="0"/>
              <a:t>Koža im je sluzava ,čvrsta i bez ljusaka</a:t>
            </a:r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hr-HR" sz="3200" dirty="0"/>
              <a:t>Hrane se lignjama</a:t>
            </a:r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hr-HR" sz="3200" dirty="0"/>
              <a:t>Žive 4 do 8 godina</a:t>
            </a:r>
          </a:p>
        </p:txBody>
      </p:sp>
    </p:spTree>
    <p:extLst>
      <p:ext uri="{BB962C8B-B14F-4D97-AF65-F5344CB8AC3E}">
        <p14:creationId xmlns:p14="http://schemas.microsoft.com/office/powerpoint/2010/main" val="3443165007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188640"/>
            <a:ext cx="6172200" cy="1025782"/>
          </a:xfrm>
        </p:spPr>
        <p:txBody>
          <a:bodyPr>
            <a:normAutofit fontScale="90000"/>
          </a:bodyPr>
          <a:lstStyle/>
          <a:p>
            <a:r>
              <a:rPr lang="hr-HR" sz="4000" dirty="0"/>
              <a:t>PO ČEMU JE POSEBNA?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5984" y="1857364"/>
            <a:ext cx="6172200" cy="3973996"/>
          </a:xfrm>
        </p:spPr>
        <p:txBody>
          <a:bodyPr>
            <a:normAutofit fontScale="77500" lnSpcReduction="20000"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200" dirty="0"/>
              <a:t>Jedna od 100 najinvazivnijih riba u Europi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200" dirty="0"/>
              <a:t>Jedna od najotrovnijih riba svijeta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200" dirty="0"/>
              <a:t>Ljudi su ih zbog ukusnog mesa počeli uzgajati i pretvarati ih u neotrovne ribe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200" dirty="0"/>
              <a:t>gubitak otrova postižu tako da ih hrane samo posebnim vrstama riba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200" dirty="0"/>
              <a:t>Ima je u Jadranskom moru(Dalmatinski fugu)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hr-HR" sz="320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hr-HR" sz="320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hr-HR" sz="3200" dirty="0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57166"/>
            <a:ext cx="6172200" cy="642942"/>
          </a:xfrm>
        </p:spPr>
        <p:txBody>
          <a:bodyPr>
            <a:noAutofit/>
          </a:bodyPr>
          <a:lstStyle/>
          <a:p>
            <a:r>
              <a:rPr lang="hr-HR" sz="5400" dirty="0"/>
              <a:t>otrov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5984" y="1357298"/>
            <a:ext cx="6172200" cy="5500702"/>
          </a:xfrm>
        </p:spPr>
        <p:txBody>
          <a:bodyPr>
            <a:normAutofit fontScale="85000" lnSpcReduction="20000"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Ø"/>
            </a:pPr>
            <a:r>
              <a:rPr lang="hr-HR" sz="3200" dirty="0"/>
              <a:t>Njezini unutarnji organi ,oči i koža ,sadrže smrtonosni otrov neurotoksin</a:t>
            </a:r>
          </a:p>
          <a:p>
            <a:pPr>
              <a:buClr>
                <a:schemeClr val="tx2"/>
              </a:buClr>
              <a:buFont typeface="Wingdings" pitchFamily="2" charset="2"/>
              <a:buChar char="Ø"/>
            </a:pPr>
            <a:r>
              <a:rPr lang="hr-HR" sz="3200" dirty="0"/>
              <a:t>1250 puta je jači od cijanida</a:t>
            </a:r>
          </a:p>
          <a:p>
            <a:pPr>
              <a:buClr>
                <a:schemeClr val="tx2"/>
              </a:buClr>
              <a:buFont typeface="Wingdings" pitchFamily="2" charset="2"/>
              <a:buChar char="Ø"/>
            </a:pPr>
            <a:r>
              <a:rPr lang="hr-HR" sz="3200" dirty="0"/>
              <a:t>Otrov podnosi ekstremno visoke temperature,ne može se spaliti pa se odlaže kao nuklearni otpad</a:t>
            </a:r>
          </a:p>
          <a:p>
            <a:pPr>
              <a:buClr>
                <a:schemeClr val="tx2"/>
              </a:buClr>
              <a:buFont typeface="Wingdings" pitchFamily="2" charset="2"/>
              <a:buChar char="Ø"/>
            </a:pPr>
            <a:r>
              <a:rPr lang="hr-HR" sz="3200" dirty="0"/>
              <a:t>U odraslom primjerku ribe ima otrova dovoljno da ubije 30 odraslih ljudi</a:t>
            </a:r>
          </a:p>
          <a:p>
            <a:pPr>
              <a:buClr>
                <a:schemeClr val="tx2"/>
              </a:buClr>
              <a:buFont typeface="Wingdings" pitchFamily="2" charset="2"/>
              <a:buChar char="Ø"/>
            </a:pPr>
            <a:r>
              <a:rPr lang="hr-HR" sz="3200" dirty="0"/>
              <a:t>Simptomi trovanja:mučnina ,grčevi, paraliza, gušenje</a:t>
            </a:r>
          </a:p>
          <a:p>
            <a:pPr>
              <a:buClr>
                <a:schemeClr val="tx2"/>
              </a:buClr>
              <a:buFont typeface="Wingdings" pitchFamily="2" charset="2"/>
              <a:buChar char="Ø"/>
            </a:pPr>
            <a:r>
              <a:rPr lang="hr-HR" sz="3200" dirty="0"/>
              <a:t> neurotoksin se sastoji od  </a:t>
            </a:r>
            <a:r>
              <a:rPr lang="hr-HR" sz="3200" b="0" dirty="0"/>
              <a:t>C</a:t>
            </a:r>
            <a:r>
              <a:rPr lang="hr-HR" sz="3200" b="0" baseline="-25000" dirty="0"/>
              <a:t>11</a:t>
            </a:r>
            <a:r>
              <a:rPr lang="hr-HR" sz="3200" b="0" dirty="0"/>
              <a:t>H</a:t>
            </a:r>
            <a:r>
              <a:rPr lang="hr-HR" sz="3200" b="0" baseline="-25000" dirty="0"/>
              <a:t>17</a:t>
            </a:r>
            <a:r>
              <a:rPr lang="hr-HR" sz="3200" b="0" dirty="0"/>
              <a:t>N</a:t>
            </a:r>
            <a:r>
              <a:rPr lang="hr-HR" sz="3200" b="0" baseline="-25000" dirty="0"/>
              <a:t>3</a:t>
            </a:r>
            <a:r>
              <a:rPr lang="hr-HR" sz="3200" b="0" dirty="0"/>
              <a:t>O</a:t>
            </a:r>
            <a:r>
              <a:rPr lang="hr-HR" sz="3200" b="0" baseline="-25000" dirty="0"/>
              <a:t>8</a:t>
            </a:r>
            <a:endParaRPr lang="hr-HR" sz="3200" dirty="0"/>
          </a:p>
          <a:p>
            <a:pPr>
              <a:buClr>
                <a:schemeClr val="tx2"/>
              </a:buClr>
            </a:pPr>
            <a:endParaRPr lang="hr-HR" sz="3200" dirty="0"/>
          </a:p>
          <a:p>
            <a:pPr>
              <a:buClr>
                <a:schemeClr val="tx2"/>
              </a:buClr>
            </a:pPr>
            <a:endParaRPr lang="hr-HR" sz="3200" dirty="0"/>
          </a:p>
          <a:p>
            <a:pPr>
              <a:buClr>
                <a:schemeClr val="tx2"/>
              </a:buClr>
            </a:pPr>
            <a:endParaRPr lang="hr-HR" sz="3200" dirty="0"/>
          </a:p>
          <a:p>
            <a:pPr>
              <a:buClr>
                <a:schemeClr val="tx2"/>
              </a:buClr>
            </a:pPr>
            <a:endParaRPr lang="hr-HR" sz="3200" dirty="0"/>
          </a:p>
          <a:p>
            <a:pPr>
              <a:buClr>
                <a:schemeClr val="tx2"/>
              </a:buClr>
              <a:buFont typeface="Wingdings" pitchFamily="2" charset="2"/>
              <a:buChar char="Ø"/>
            </a:pPr>
            <a:endParaRPr lang="hr-HR" sz="3200" dirty="0"/>
          </a:p>
        </p:txBody>
      </p:sp>
      <p:pic>
        <p:nvPicPr>
          <p:cNvPr id="4" name="Picture 2" descr="C:\Users\Marica\Pictures\220px-Tetrodotoxin-based-on-xtal-1970-3D-ball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30" y="285728"/>
            <a:ext cx="1643074" cy="1143008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336869"/>
              </p:ext>
            </p:extLst>
          </p:nvPr>
        </p:nvGraphicFramePr>
        <p:xfrm>
          <a:off x="2483768" y="28391"/>
          <a:ext cx="5760000" cy="62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9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635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14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50448">
                <a:tc>
                  <a:txBody>
                    <a:bodyPr/>
                    <a:lstStyle/>
                    <a:p>
                      <a:pPr algn="ctr"/>
                      <a:r>
                        <a:rPr lang="hr-HR" sz="2800" dirty="0"/>
                        <a:t>mjesto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dirty="0"/>
                        <a:t>broj slučaja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dirty="0" smtClean="0"/>
                        <a:t>god.</a:t>
                      </a:r>
                      <a:endParaRPr lang="hr-H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0496"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Havaji(SAD)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1986.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8368"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Kalifornija(SAD)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1996.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1661"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Čikago(SAD)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2007.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0496"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Tajvan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2000.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8368"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Tajvan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6(1 smrtni slučaj)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2001.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8368"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Bangladeš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8(5</a:t>
                      </a:r>
                      <a:r>
                        <a:rPr lang="hr-HR" sz="1800" baseline="0" dirty="0"/>
                        <a:t> smrtnih slučajeva)</a:t>
                      </a:r>
                      <a:endParaRPr lang="hr-H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1998.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8368"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Bangladeš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37(8 smrtnh slučajeva)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2002.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0496"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Egipat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2005.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0496"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Australia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2001.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08368"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375(33smrtna slučaja)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2005.-2014.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08368"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64(46smrtnih</a:t>
                      </a:r>
                      <a:r>
                        <a:rPr lang="hr-HR" sz="1800" baseline="0" dirty="0"/>
                        <a:t> slučaja)</a:t>
                      </a:r>
                      <a:endParaRPr lang="hr-H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1980.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0496"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Australia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2004.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6172200" cy="1026352"/>
          </a:xfrm>
        </p:spPr>
        <p:txBody>
          <a:bodyPr>
            <a:noAutofit/>
          </a:bodyPr>
          <a:lstStyle/>
          <a:p>
            <a:r>
              <a:rPr lang="hr-HR" sz="4000" dirty="0"/>
              <a:t>FUGU-KULINARSKI SPECIJALITET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744" y="1628800"/>
            <a:ext cx="6172200" cy="4229120"/>
          </a:xfrm>
        </p:spPr>
        <p:txBody>
          <a:bodyPr>
            <a:normAutofit fontScale="85000" lnSpcReduction="10000"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200" dirty="0"/>
              <a:t>Najviše se konzumira u Japanu i Koreji(60% smrtnih slučajeva)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200" dirty="0"/>
              <a:t>Kuhari trebaju posebnu licencu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200" dirty="0"/>
              <a:t>Podučavanje za kuhara traje do 10 godina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200" dirty="0"/>
              <a:t>Priprema ove ribe je jako složena zbog njenog otrova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200" dirty="0"/>
              <a:t>Cijena ribe iznosi 1500kn/kg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hr-HR" sz="3200" dirty="0"/>
              <a:t>Toliko približno košta i porcija u restoranu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546" y="214290"/>
            <a:ext cx="6172200" cy="785818"/>
          </a:xfrm>
        </p:spPr>
        <p:txBody>
          <a:bodyPr>
            <a:normAutofit/>
          </a:bodyPr>
          <a:lstStyle/>
          <a:p>
            <a:r>
              <a:rPr lang="hr-HR" sz="4400" dirty="0"/>
              <a:t>VIDEO</a:t>
            </a:r>
          </a:p>
        </p:txBody>
      </p:sp>
      <p:pic>
        <p:nvPicPr>
          <p:cNvPr id="6" name="Puffer Fish Creates This Blue Water Art  ~_ } [720p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8794" y="1357298"/>
            <a:ext cx="7072362" cy="517925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6667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702</TotalTime>
  <Words>384</Words>
  <Application>Microsoft Office PowerPoint</Application>
  <PresentationFormat>Prikaz na zaslonu (4:3)</PresentationFormat>
  <Paragraphs>109</Paragraphs>
  <Slides>15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16" baseType="lpstr">
      <vt:lpstr>Oriel</vt:lpstr>
      <vt:lpstr>ČUDESNA RIBA</vt:lpstr>
      <vt:lpstr>PowerPointova prezentacija</vt:lpstr>
      <vt:lpstr>koja je to riba?</vt:lpstr>
      <vt:lpstr>koja je to riba?</vt:lpstr>
      <vt:lpstr>PO ČEMU JE POSEBNA?</vt:lpstr>
      <vt:lpstr>otrov</vt:lpstr>
      <vt:lpstr>PowerPointova prezentacija</vt:lpstr>
      <vt:lpstr>FUGU-KULINARSKI SPECIJALITET</vt:lpstr>
      <vt:lpstr>VIDEO</vt:lpstr>
      <vt:lpstr>fugu i matematika</vt:lpstr>
      <vt:lpstr>PowerPointova prezentacija</vt:lpstr>
      <vt:lpstr>PowerPointova prezentacija</vt:lpstr>
      <vt:lpstr>PowerPointova prezentacija</vt:lpstr>
      <vt:lpstr>PowerPointova prezentacija</vt:lpstr>
      <vt:lpstr>hvala na pažnji!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ČUDESNA RIBA</dc:title>
  <dc:creator>Marica</dc:creator>
  <cp:lastModifiedBy>Korisnik</cp:lastModifiedBy>
  <cp:revision>79</cp:revision>
  <dcterms:created xsi:type="dcterms:W3CDTF">2019-03-02T15:09:24Z</dcterms:created>
  <dcterms:modified xsi:type="dcterms:W3CDTF">2019-04-24T10:07:03Z</dcterms:modified>
</cp:coreProperties>
</file>