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8.xml" ContentType="application/vnd.openxmlformats-officedocument.drawingml.chart+xml"/>
  <Override PartName="/ppt/charts/style38.xml" ContentType="application/vnd.ms-office.chartstyle+xml"/>
  <Override PartName="/ppt/charts/colors38.xml" ContentType="application/vnd.ms-office.chartcolorstyle+xml"/>
  <Override PartName="/ppt/charts/chart39.xml" ContentType="application/vnd.openxmlformats-officedocument.drawingml.chart+xml"/>
  <Override PartName="/ppt/charts/style39.xml" ContentType="application/vnd.ms-office.chartstyle+xml"/>
  <Override PartName="/ppt/charts/colors39.xml" ContentType="application/vnd.ms-office.chartcolorstyle+xml"/>
  <Override PartName="/ppt/charts/chart40.xml" ContentType="application/vnd.openxmlformats-officedocument.drawingml.chart+xml"/>
  <Override PartName="/ppt/charts/style40.xml" ContentType="application/vnd.ms-office.chartstyle+xml"/>
  <Override PartName="/ppt/charts/colors40.xml" ContentType="application/vnd.ms-office.chartcolorstyle+xml"/>
  <Override PartName="/ppt/charts/chart41.xml" ContentType="application/vnd.openxmlformats-officedocument.drawingml.chart+xml"/>
  <Override PartName="/ppt/charts/style41.xml" ContentType="application/vnd.ms-office.chartstyle+xml"/>
  <Override PartName="/ppt/charts/colors41.xml" ContentType="application/vnd.ms-office.chartcolorstyle+xml"/>
  <Override PartName="/ppt/charts/chart42.xml" ContentType="application/vnd.openxmlformats-officedocument.drawingml.chart+xml"/>
  <Override PartName="/ppt/charts/style42.xml" ContentType="application/vnd.ms-office.chartstyle+xml"/>
  <Override PartName="/ppt/charts/colors42.xml" ContentType="application/vnd.ms-office.chartcolorstyle+xml"/>
  <Override PartName="/ppt/charts/chart43.xml" ContentType="application/vnd.openxmlformats-officedocument.drawingml.chart+xml"/>
  <Override PartName="/ppt/charts/style43.xml" ContentType="application/vnd.ms-office.chartstyle+xml"/>
  <Override PartName="/ppt/charts/colors4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307" r:id="rId26"/>
    <p:sldId id="308"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9" r:id="rId51"/>
    <p:sldId id="310" r:id="rId52"/>
    <p:sldId id="311" r:id="rId53"/>
    <p:sldId id="312" r:id="rId54"/>
    <p:sldId id="313" r:id="rId55"/>
    <p:sldId id="314" r:id="rId56"/>
    <p:sldId id="315" r:id="rId57"/>
    <p:sldId id="316" r:id="rId58"/>
    <p:sldId id="317" r:id="rId59"/>
    <p:sldId id="318" r:id="rId60"/>
    <p:sldId id="303" r:id="rId61"/>
    <p:sldId id="304" r:id="rId62"/>
    <p:sldId id="305" r:id="rId63"/>
    <p:sldId id="306"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4660"/>
  </p:normalViewPr>
  <p:slideViewPr>
    <p:cSldViewPr snapToGrid="0">
      <p:cViewPr varScale="1">
        <p:scale>
          <a:sx n="88" d="100"/>
          <a:sy n="88" d="100"/>
        </p:scale>
        <p:origin x="50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package" Target="../embeddings/Radni_list_programa_Microsoft_Excel.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Radni_list_programa_Microsoft_Excel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Radni_list_programa_Microsoft_Excel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Radni_list_programa_Microsoft_Excel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Radni_list_programa_Microsoft_Excel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Radni_list_programa_Microsoft_Excel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Radni_list_programa_Microsoft_Excel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Radni_list_programa_Microsoft_Excel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Radni_list_programa_Microsoft_Excel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Radni_list_programa_Microsoft_Excel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Radni_list_programa_Microsoft_Excel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Radni_list_programa_Microsoft_Excel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Radni_list_programa_Microsoft_Excel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Radni_list_programa_Microsoft_Excel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Radni_list_programa_Microsoft_Excel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Radni_list_programa_Microsoft_Excel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Radni_list_programa_Microsoft_Excel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Radni_list_programa_Microsoft_Excel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Radni_list_programa_Microsoft_Excel25.xlsx"/><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package" Target="../embeddings/Radni_list_programa_Microsoft_Excel26.xlsx"/><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package" Target="../embeddings/Radni_list_programa_Microsoft_Excel27.xlsx"/><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package" Target="../embeddings/Radni_list_programa_Microsoft_Excel28.xlsx"/><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package" Target="../embeddings/Radni_list_programa_Microsoft_Excel2.xlsx"/><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image" Target="../media/image1.jpeg"/><Relationship Id="rId2" Type="http://schemas.microsoft.com/office/2011/relationships/chartColorStyle" Target="colors30.xml"/><Relationship Id="rId1" Type="http://schemas.microsoft.com/office/2011/relationships/chartStyle" Target="style30.xml"/><Relationship Id="rId4" Type="http://schemas.openxmlformats.org/officeDocument/2006/relationships/package" Target="../embeddings/Radni_list_programa_Microsoft_Excel29.xlsx"/></Relationships>
</file>

<file path=ppt/charts/_rels/chart31.xml.rels><?xml version="1.0" encoding="UTF-8" standalone="yes"?>
<Relationships xmlns="http://schemas.openxmlformats.org/package/2006/relationships"><Relationship Id="rId3" Type="http://schemas.openxmlformats.org/officeDocument/2006/relationships/package" Target="../embeddings/Radni_list_programa_Microsoft_Excel30.xlsx"/><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package" Target="../embeddings/Radni_list_programa_Microsoft_Excel31.xlsx"/><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package" Target="../embeddings/Radni_list_programa_Microsoft_Excel32.xlsx"/><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package" Target="../embeddings/Radni_list_programa_Microsoft_Excel33.xlsx"/><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package" Target="../embeddings/Radni_list_programa_Microsoft_Excel34.xlsx"/><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3" Type="http://schemas.openxmlformats.org/officeDocument/2006/relationships/package" Target="../embeddings/Radni_list_programa_Microsoft_Excel35.xlsx"/><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3" Type="http://schemas.openxmlformats.org/officeDocument/2006/relationships/package" Target="../embeddings/Radni_list_programa_Microsoft_Excel36.xlsx"/><Relationship Id="rId2" Type="http://schemas.microsoft.com/office/2011/relationships/chartColorStyle" Target="colors37.xml"/><Relationship Id="rId1" Type="http://schemas.microsoft.com/office/2011/relationships/chartStyle" Target="style37.xml"/></Relationships>
</file>

<file path=ppt/charts/_rels/chart38.xml.rels><?xml version="1.0" encoding="UTF-8" standalone="yes"?>
<Relationships xmlns="http://schemas.openxmlformats.org/package/2006/relationships"><Relationship Id="rId3" Type="http://schemas.openxmlformats.org/officeDocument/2006/relationships/package" Target="../embeddings/Radni_list_programa_Microsoft_Excel37.xlsx"/><Relationship Id="rId2" Type="http://schemas.microsoft.com/office/2011/relationships/chartColorStyle" Target="colors38.xml"/><Relationship Id="rId1" Type="http://schemas.microsoft.com/office/2011/relationships/chartStyle" Target="style38.xml"/></Relationships>
</file>

<file path=ppt/charts/_rels/chart39.xml.rels><?xml version="1.0" encoding="UTF-8" standalone="yes"?>
<Relationships xmlns="http://schemas.openxmlformats.org/package/2006/relationships"><Relationship Id="rId3" Type="http://schemas.openxmlformats.org/officeDocument/2006/relationships/package" Target="../embeddings/Radni_list_programa_Microsoft_Excel38.xlsx"/><Relationship Id="rId2" Type="http://schemas.microsoft.com/office/2011/relationships/chartColorStyle" Target="colors39.xml"/><Relationship Id="rId1" Type="http://schemas.microsoft.com/office/2011/relationships/chartStyle" Target="style39.xml"/></Relationships>
</file>

<file path=ppt/charts/_rels/chart4.xml.rels><?xml version="1.0" encoding="UTF-8" standalone="yes"?>
<Relationships xmlns="http://schemas.openxmlformats.org/package/2006/relationships"><Relationship Id="rId3" Type="http://schemas.openxmlformats.org/officeDocument/2006/relationships/package" Target="../embeddings/Radni_list_programa_Microsoft_Excel3.xlsx"/><Relationship Id="rId2" Type="http://schemas.microsoft.com/office/2011/relationships/chartColorStyle" Target="colors4.xml"/><Relationship Id="rId1" Type="http://schemas.microsoft.com/office/2011/relationships/chartStyle" Target="style4.xml"/></Relationships>
</file>

<file path=ppt/charts/_rels/chart40.xml.rels><?xml version="1.0" encoding="UTF-8" standalone="yes"?>
<Relationships xmlns="http://schemas.openxmlformats.org/package/2006/relationships"><Relationship Id="rId3" Type="http://schemas.openxmlformats.org/officeDocument/2006/relationships/package" Target="../embeddings/Radni_list_programa_Microsoft_Excel39.xlsx"/><Relationship Id="rId2" Type="http://schemas.microsoft.com/office/2011/relationships/chartColorStyle" Target="colors40.xml"/><Relationship Id="rId1" Type="http://schemas.microsoft.com/office/2011/relationships/chartStyle" Target="style40.xml"/></Relationships>
</file>

<file path=ppt/charts/_rels/chart41.xml.rels><?xml version="1.0" encoding="UTF-8" standalone="yes"?>
<Relationships xmlns="http://schemas.openxmlformats.org/package/2006/relationships"><Relationship Id="rId3" Type="http://schemas.openxmlformats.org/officeDocument/2006/relationships/package" Target="../embeddings/Radni_list_programa_Microsoft_Excel40.xlsx"/><Relationship Id="rId2" Type="http://schemas.microsoft.com/office/2011/relationships/chartColorStyle" Target="colors41.xml"/><Relationship Id="rId1" Type="http://schemas.microsoft.com/office/2011/relationships/chartStyle" Target="style41.xml"/></Relationships>
</file>

<file path=ppt/charts/_rels/chart42.xml.rels><?xml version="1.0" encoding="UTF-8" standalone="yes"?>
<Relationships xmlns="http://schemas.openxmlformats.org/package/2006/relationships"><Relationship Id="rId3" Type="http://schemas.openxmlformats.org/officeDocument/2006/relationships/package" Target="../embeddings/Radni_list_programa_Microsoft_Excel41.xlsx"/><Relationship Id="rId2" Type="http://schemas.microsoft.com/office/2011/relationships/chartColorStyle" Target="colors42.xml"/><Relationship Id="rId1" Type="http://schemas.microsoft.com/office/2011/relationships/chartStyle" Target="style42.xml"/></Relationships>
</file>

<file path=ppt/charts/_rels/chart43.xml.rels><?xml version="1.0" encoding="UTF-8" standalone="yes"?>
<Relationships xmlns="http://schemas.openxmlformats.org/package/2006/relationships"><Relationship Id="rId3" Type="http://schemas.openxmlformats.org/officeDocument/2006/relationships/package" Target="../embeddings/Radni_list_programa_Microsoft_Excel42.xlsx"/><Relationship Id="rId2" Type="http://schemas.microsoft.com/office/2011/relationships/chartColorStyle" Target="colors43.xml"/><Relationship Id="rId1" Type="http://schemas.microsoft.com/office/2011/relationships/chartStyle" Target="style43.xml"/></Relationships>
</file>

<file path=ppt/charts/_rels/chart5.xml.rels><?xml version="1.0" encoding="UTF-8" standalone="yes"?>
<Relationships xmlns="http://schemas.openxmlformats.org/package/2006/relationships"><Relationship Id="rId3" Type="http://schemas.openxmlformats.org/officeDocument/2006/relationships/package" Target="../embeddings/Radni_list_programa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Radni_list_programa_Microsoft_Excel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Radni_list_programa_Microsoft_Excel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Radni_list_programa_Microsoft_Excel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Radni_list_programa_Microsoft_Excel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Spol roditelja</a:t>
            </a:r>
            <a:endParaRPr lang="hr-HR"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plotArea>
      <c:layout/>
      <c:pieChart>
        <c:varyColors val="1"/>
        <c:ser>
          <c:idx val="0"/>
          <c:order val="0"/>
          <c:tx>
            <c:strRef>
              <c:f>List1!$B$1</c:f>
              <c:strCache>
                <c:ptCount val="1"/>
                <c:pt idx="0">
                  <c:v>Spol</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2-4E75-4680-9F1A-6794A379FD6B}"/>
              </c:ext>
            </c:extLst>
          </c:dPt>
          <c:dPt>
            <c:idx val="1"/>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4E75-4680-9F1A-6794A379FD6B}"/>
              </c:ext>
            </c:extLst>
          </c:dPt>
          <c:dPt>
            <c:idx val="2"/>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23EC-4DD7-98B8-3A047FFE0B13}"/>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23EC-4DD7-98B8-3A047FFE0B1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2"/>
                <c:pt idx="0">
                  <c:v>Ženski</c:v>
                </c:pt>
                <c:pt idx="1">
                  <c:v>Muški</c:v>
                </c:pt>
              </c:strCache>
            </c:strRef>
          </c:cat>
          <c:val>
            <c:numRef>
              <c:f>List1!$B$2:$B$5</c:f>
              <c:numCache>
                <c:formatCode>General</c:formatCode>
                <c:ptCount val="4"/>
                <c:pt idx="0">
                  <c:v>68</c:v>
                </c:pt>
                <c:pt idx="1">
                  <c:v>24</c:v>
                </c:pt>
              </c:numCache>
            </c:numRef>
          </c:val>
          <c:extLst>
            <c:ext xmlns:c16="http://schemas.microsoft.com/office/drawing/2014/chart" uri="{C3380CC4-5D6E-409C-BE32-E72D297353CC}">
              <c16:uniqueId val="{00000000-4E75-4680-9F1A-6794A379FD6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2"/>
        <c:delete val="1"/>
      </c:legendEntry>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Trebam pomoć roditelja</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30D3-46B7-8CA9-3B59DA4052FB}"/>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30D3-46B7-8CA9-3B59DA4052FB}"/>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30D3-46B7-8CA9-3B59DA4052FB}"/>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30D3-46B7-8CA9-3B59DA4052F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11</c:v>
                </c:pt>
                <c:pt idx="1">
                  <c:v>31</c:v>
                </c:pt>
                <c:pt idx="2">
                  <c:v>69</c:v>
                </c:pt>
              </c:numCache>
            </c:numRef>
          </c:val>
          <c:extLst>
            <c:ext xmlns:c16="http://schemas.microsoft.com/office/drawing/2014/chart" uri="{C3380CC4-5D6E-409C-BE32-E72D297353CC}">
              <c16:uniqueId val="{00000000-07DE-4EED-AB6E-E372E1E7010B}"/>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a:t>Svakodnevno provjeravam zadatke</a:t>
            </a:r>
            <a:endParaRPr lang="en-US"/>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70C5-4693-AFF8-E75CDE3868FF}"/>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70C5-4693-AFF8-E75CDE3868FF}"/>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70C5-4693-AFF8-E75CDE3868FF}"/>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70C5-4693-AFF8-E75CDE3868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44</c:v>
                </c:pt>
                <c:pt idx="1">
                  <c:v>15</c:v>
                </c:pt>
                <c:pt idx="2">
                  <c:v>33</c:v>
                </c:pt>
              </c:numCache>
            </c:numRef>
          </c:val>
          <c:extLst>
            <c:ext xmlns:c16="http://schemas.microsoft.com/office/drawing/2014/chart" uri="{C3380CC4-5D6E-409C-BE32-E72D297353CC}">
              <c16:uniqueId val="{00000000-259C-45F8-8C7B-09E2B1D1939B}"/>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Jasna očekivanja</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2B3E-45F6-AAAA-B3B8D4DF7F90}"/>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2B3E-45F6-AAAA-B3B8D4DF7F90}"/>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2B3E-45F6-AAAA-B3B8D4DF7F90}"/>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2B3E-45F6-AAAA-B3B8D4DF7F90}"/>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79</c:v>
                </c:pt>
                <c:pt idx="1">
                  <c:v>9</c:v>
                </c:pt>
                <c:pt idx="2">
                  <c:v>23</c:v>
                </c:pt>
              </c:numCache>
            </c:numRef>
          </c:val>
          <c:extLst>
            <c:ext xmlns:c16="http://schemas.microsoft.com/office/drawing/2014/chart" uri="{C3380CC4-5D6E-409C-BE32-E72D297353CC}">
              <c16:uniqueId val="{00000000-AD24-4426-842C-12101EFDF6D0}"/>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a:t>Dijete se više veseli online učenju</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6A71-4272-B903-917423081A1B}"/>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6A71-4272-B903-917423081A1B}"/>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6A71-4272-B903-917423081A1B}"/>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6A71-4272-B903-917423081A1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22</c:v>
                </c:pt>
                <c:pt idx="1">
                  <c:v>49</c:v>
                </c:pt>
                <c:pt idx="2">
                  <c:v>21</c:v>
                </c:pt>
              </c:numCache>
            </c:numRef>
          </c:val>
          <c:extLst>
            <c:ext xmlns:c16="http://schemas.microsoft.com/office/drawing/2014/chart" uri="{C3380CC4-5D6E-409C-BE32-E72D297353CC}">
              <c16:uniqueId val="{00000000-877E-4EB8-B310-E91D29133197}"/>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Više volim online nastavu</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B387-41CE-BF07-0D1797451D0F}"/>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B387-41CE-BF07-0D1797451D0F}"/>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B387-41CE-BF07-0D1797451D0F}"/>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B387-41CE-BF07-0D1797451D0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27</c:v>
                </c:pt>
                <c:pt idx="1">
                  <c:v>44</c:v>
                </c:pt>
                <c:pt idx="2">
                  <c:v>40</c:v>
                </c:pt>
              </c:numCache>
            </c:numRef>
          </c:val>
          <c:extLst>
            <c:ext xmlns:c16="http://schemas.microsoft.com/office/drawing/2014/chart" uri="{C3380CC4-5D6E-409C-BE32-E72D297353CC}">
              <c16:uniqueId val="{00000000-404A-4F23-98A4-4FC38F89B6CD}"/>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hr-HR" sz="1800" dirty="0"/>
              <a:t>Dijete je iscrpljeno </a:t>
            </a:r>
            <a:r>
              <a:rPr lang="hr-HR" sz="1800" dirty="0" smtClean="0"/>
              <a:t>online nastavom</a:t>
            </a:r>
            <a:endParaRPr lang="hr-HR" sz="1800"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8621-4B6F-BB27-8F195AC511FD}"/>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8621-4B6F-BB27-8F195AC511FD}"/>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8621-4B6F-BB27-8F195AC511FD}"/>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8621-4B6F-BB27-8F195AC511FD}"/>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41</c:v>
                </c:pt>
                <c:pt idx="1">
                  <c:v>17</c:v>
                </c:pt>
                <c:pt idx="2">
                  <c:v>34</c:v>
                </c:pt>
              </c:numCache>
            </c:numRef>
          </c:val>
          <c:extLst>
            <c:ext xmlns:c16="http://schemas.microsoft.com/office/drawing/2014/chart" uri="{C3380CC4-5D6E-409C-BE32-E72D297353CC}">
              <c16:uniqueId val="{00000000-1D68-4150-A87A-65ABE0A15CD5}"/>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Lako</a:t>
            </a:r>
            <a:r>
              <a:rPr lang="hr-HR" baseline="0" dirty="0" smtClean="0"/>
              <a:t> pratim online nastavu</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9154-416B-B335-980DBC99D936}"/>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9154-416B-B335-980DBC99D936}"/>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9154-416B-B335-980DBC99D936}"/>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9154-416B-B335-980DBC99D93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74</c:v>
                </c:pt>
                <c:pt idx="1">
                  <c:v>4</c:v>
                </c:pt>
                <c:pt idx="2">
                  <c:v>33</c:v>
                </c:pt>
              </c:numCache>
            </c:numRef>
          </c:val>
          <c:extLst>
            <c:ext xmlns:c16="http://schemas.microsoft.com/office/drawing/2014/chart" uri="{C3380CC4-5D6E-409C-BE32-E72D297353CC}">
              <c16:uniqueId val="{00000000-B96E-4212-BB5F-208C5980E2CF}"/>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a:t>Zadovoljniji/a sam online </a:t>
            </a:r>
            <a:r>
              <a:rPr lang="hr-HR" dirty="0" smtClean="0"/>
              <a:t>podučavanjem</a:t>
            </a:r>
            <a:endParaRPr lang="hr-HR" dirty="0"/>
          </a:p>
        </c:rich>
      </c:tx>
      <c:layout>
        <c:manualLayout>
          <c:xMode val="edge"/>
          <c:yMode val="edge"/>
          <c:x val="0.1082071318027857"/>
          <c:y val="2.110818136858578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2548-4A72-832F-0A551208233F}"/>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2548-4A72-832F-0A551208233F}"/>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2548-4A72-832F-0A551208233F}"/>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2548-4A72-832F-0A551208233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8</c:v>
                </c:pt>
                <c:pt idx="1">
                  <c:v>62</c:v>
                </c:pt>
                <c:pt idx="2">
                  <c:v>22</c:v>
                </c:pt>
              </c:numCache>
            </c:numRef>
          </c:val>
          <c:extLst>
            <c:ext xmlns:c16="http://schemas.microsoft.com/office/drawing/2014/chart" uri="{C3380CC4-5D6E-409C-BE32-E72D297353CC}">
              <c16:uniqueId val="{00000000-C6D2-4B92-8C08-F8E2C9FABA1A}"/>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a:t>Redovito komuniciram</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CF81-4075-B9D7-EBA57BE84AEC}"/>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CF81-4075-B9D7-EBA57BE84AEC}"/>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CF81-4075-B9D7-EBA57BE84AEC}"/>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CF81-4075-B9D7-EBA57BE84AEC}"/>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37</c:v>
                </c:pt>
                <c:pt idx="1">
                  <c:v>17</c:v>
                </c:pt>
                <c:pt idx="2">
                  <c:v>1.4</c:v>
                </c:pt>
              </c:numCache>
            </c:numRef>
          </c:val>
          <c:extLst>
            <c:ext xmlns:c16="http://schemas.microsoft.com/office/drawing/2014/chart" uri="{C3380CC4-5D6E-409C-BE32-E72D297353CC}">
              <c16:uniqueId val="{00000000-1254-4E4F-AD47-FF79739111FE}"/>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Brine me završetak nastave</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2218-446C-9C72-473E4F2C72B1}"/>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2218-446C-9C72-473E4F2C72B1}"/>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2218-446C-9C72-473E4F2C72B1}"/>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2218-446C-9C72-473E4F2C72B1}"/>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31</c:v>
                </c:pt>
                <c:pt idx="1">
                  <c:v>65</c:v>
                </c:pt>
                <c:pt idx="2">
                  <c:v>15</c:v>
                </c:pt>
              </c:numCache>
            </c:numRef>
          </c:val>
          <c:extLst>
            <c:ext xmlns:c16="http://schemas.microsoft.com/office/drawing/2014/chart" uri="{C3380CC4-5D6E-409C-BE32-E72D297353CC}">
              <c16:uniqueId val="{00000000-927F-4A77-A302-626F1B4B9974}"/>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Spol učenika</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plotArea>
      <c:layout/>
      <c:pie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069-49DA-8F92-44AC782FA2EB}"/>
              </c:ext>
            </c:extLst>
          </c:dPt>
          <c:dPt>
            <c:idx val="1"/>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069-49DA-8F92-44AC782FA2EB}"/>
              </c:ext>
            </c:extLst>
          </c:dPt>
          <c:dPt>
            <c:idx val="2"/>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069-49DA-8F92-44AC782FA2EB}"/>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A069-49DA-8F92-44AC782FA2E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2"/>
                <c:pt idx="0">
                  <c:v>Ž</c:v>
                </c:pt>
                <c:pt idx="1">
                  <c:v>M</c:v>
                </c:pt>
              </c:strCache>
            </c:strRef>
          </c:cat>
          <c:val>
            <c:numRef>
              <c:f>List1!$B$2:$B$5</c:f>
              <c:numCache>
                <c:formatCode>General</c:formatCode>
                <c:ptCount val="4"/>
                <c:pt idx="0">
                  <c:v>60</c:v>
                </c:pt>
                <c:pt idx="1">
                  <c:v>51</c:v>
                </c:pt>
              </c:numCache>
            </c:numRef>
          </c:val>
          <c:extLst>
            <c:ext xmlns:c16="http://schemas.microsoft.com/office/drawing/2014/chart" uri="{C3380CC4-5D6E-409C-BE32-E72D297353CC}">
              <c16:uniqueId val="{00000000-3106-4095-8B21-1BEE10B897D5}"/>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legendEntry>
        <c:idx val="2"/>
        <c:delete val="1"/>
      </c:legendEntry>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a:t>Online nastava=dodatni napor za </a:t>
            </a:r>
            <a:r>
              <a:rPr lang="hr-HR" dirty="0" smtClean="0"/>
              <a:t>roditelja</a:t>
            </a:r>
            <a:endParaRPr lang="hr-HR"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74FF-4ABB-A4F5-CE39100F3392}"/>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74FF-4ABB-A4F5-CE39100F3392}"/>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74FF-4ABB-A4F5-CE39100F3392}"/>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74FF-4ABB-A4F5-CE39100F3392}"/>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36</c:v>
                </c:pt>
                <c:pt idx="1">
                  <c:v>25</c:v>
                </c:pt>
                <c:pt idx="2">
                  <c:v>31</c:v>
                </c:pt>
              </c:numCache>
            </c:numRef>
          </c:val>
          <c:extLst>
            <c:ext xmlns:c16="http://schemas.microsoft.com/office/drawing/2014/chart" uri="{C3380CC4-5D6E-409C-BE32-E72D297353CC}">
              <c16:uniqueId val="{00000000-26B5-47CE-9643-C32C3EA4B10D}"/>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Tehničke poteškoće frustriraju</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9DF4-4199-B754-33FBB88E0283}"/>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9DF4-4199-B754-33FBB88E0283}"/>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9DF4-4199-B754-33FBB88E0283}"/>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9DF4-4199-B754-33FBB88E028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20</c:v>
                </c:pt>
                <c:pt idx="1">
                  <c:v>17</c:v>
                </c:pt>
                <c:pt idx="2">
                  <c:v>74</c:v>
                </c:pt>
              </c:numCache>
            </c:numRef>
          </c:val>
          <c:extLst>
            <c:ext xmlns:c16="http://schemas.microsoft.com/office/drawing/2014/chart" uri="{C3380CC4-5D6E-409C-BE32-E72D297353CC}">
              <c16:uniqueId val="{00000000-1E9A-4407-BC5A-50FE3F5A0208}"/>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sz="1800" dirty="0" smtClean="0"/>
              <a:t>Nastavnici su psihička podrška djeci</a:t>
            </a:r>
            <a:endParaRPr lang="en-US" sz="1800"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9124045953711874"/>
          <c:w val="0.94616090028840727"/>
          <c:h val="0.67351745001144725"/>
        </c:manualLayout>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AB97-4480-BC57-C4E7ED8EE6A3}"/>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AB97-4480-BC57-C4E7ED8EE6A3}"/>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AB97-4480-BC57-C4E7ED8EE6A3}"/>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AB97-4480-BC57-C4E7ED8EE6A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34</c:v>
                </c:pt>
                <c:pt idx="1">
                  <c:v>20</c:v>
                </c:pt>
                <c:pt idx="2">
                  <c:v>38</c:v>
                </c:pt>
              </c:numCache>
            </c:numRef>
          </c:val>
          <c:extLst>
            <c:ext xmlns:c16="http://schemas.microsoft.com/office/drawing/2014/chart" uri="{C3380CC4-5D6E-409C-BE32-E72D297353CC}">
              <c16:uniqueId val="{00000000-C974-427C-9F64-F2E477E3F58A}"/>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manualLayout>
          <c:xMode val="edge"/>
          <c:yMode val="edge"/>
          <c:x val="0.69487355037645937"/>
          <c:y val="0.60454315106022305"/>
          <c:w val="0.30267921781846818"/>
          <c:h val="0.36253180154293757"/>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8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Nastavnici brinu o osjećajima</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607A-4304-B420-4727454F8F93}"/>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607A-4304-B420-4727454F8F93}"/>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607A-4304-B420-4727454F8F93}"/>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607A-4304-B420-4727454F8F9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57</c:v>
                </c:pt>
                <c:pt idx="1">
                  <c:v>19</c:v>
                </c:pt>
                <c:pt idx="2">
                  <c:v>35</c:v>
                </c:pt>
              </c:numCache>
            </c:numRef>
          </c:val>
          <c:extLst>
            <c:ext xmlns:c16="http://schemas.microsoft.com/office/drawing/2014/chart" uri="{C3380CC4-5D6E-409C-BE32-E72D297353CC}">
              <c16:uniqueId val="{00000000-26C1-4D2C-830E-BA2EBEFC7507}"/>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Nastavnici su preopterećeni</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1E6D-426A-BEDE-19C7AFFA7204}"/>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1E6D-426A-BEDE-19C7AFFA7204}"/>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1E6D-426A-BEDE-19C7AFFA7204}"/>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1E6D-426A-BEDE-19C7AFFA7204}"/>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27</c:v>
                </c:pt>
                <c:pt idx="1">
                  <c:v>25</c:v>
                </c:pt>
                <c:pt idx="2">
                  <c:v>40</c:v>
                </c:pt>
              </c:numCache>
            </c:numRef>
          </c:val>
          <c:extLst>
            <c:ext xmlns:c16="http://schemas.microsoft.com/office/drawing/2014/chart" uri="{C3380CC4-5D6E-409C-BE32-E72D297353CC}">
              <c16:uniqueId val="{00000000-AC07-4AE6-9FF7-1DEB74CD0993}"/>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Problem</a:t>
            </a:r>
            <a:r>
              <a:rPr lang="hr-HR" baseline="0" dirty="0" smtClean="0"/>
              <a:t> upotrebe IKT</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66AC-4418-9D4C-86B44B53F3EF}"/>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66AC-4418-9D4C-86B44B53F3EF}"/>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66AC-4418-9D4C-86B44B53F3EF}"/>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66AC-4418-9D4C-86B44B53F3E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21</c:v>
                </c:pt>
                <c:pt idx="1">
                  <c:v>36</c:v>
                </c:pt>
                <c:pt idx="2">
                  <c:v>35</c:v>
                </c:pt>
              </c:numCache>
            </c:numRef>
          </c:val>
          <c:extLst>
            <c:ext xmlns:c16="http://schemas.microsoft.com/office/drawing/2014/chart" uri="{C3380CC4-5D6E-409C-BE32-E72D297353CC}">
              <c16:uniqueId val="{00000000-6161-4E85-B128-D4CF31951556}"/>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List1!$A$2:$A$5</c:f>
              <c:strCache>
                <c:ptCount val="4"/>
                <c:pt idx="0">
                  <c:v>Na svom računalu, laptopu, tabletu</c:v>
                </c:pt>
                <c:pt idx="1">
                  <c:v>Dijelim računalo, laptop, tablet s braćom/roditeljima</c:v>
                </c:pt>
                <c:pt idx="2">
                  <c:v>Koristim samo mobitel jer nemamo računalo/tablet</c:v>
                </c:pt>
                <c:pt idx="3">
                  <c:v>Na računalu/laptopu/tabletu kojeg mi je osigurala škola</c:v>
                </c:pt>
              </c:strCache>
            </c:strRef>
          </c:cat>
          <c:val>
            <c:numRef>
              <c:f>List1!$B$2:$B$5</c:f>
              <c:numCache>
                <c:formatCode>General</c:formatCode>
                <c:ptCount val="4"/>
                <c:pt idx="0">
                  <c:v>80.2</c:v>
                </c:pt>
                <c:pt idx="1">
                  <c:v>15.3</c:v>
                </c:pt>
                <c:pt idx="2">
                  <c:v>2.7</c:v>
                </c:pt>
                <c:pt idx="3">
                  <c:v>9</c:v>
                </c:pt>
              </c:numCache>
            </c:numRef>
          </c:val>
          <c:extLst>
            <c:ext xmlns:c16="http://schemas.microsoft.com/office/drawing/2014/chart" uri="{C3380CC4-5D6E-409C-BE32-E72D297353CC}">
              <c16:uniqueId val="{00000000-4552-412B-809E-AD7879EB291D}"/>
            </c:ext>
          </c:extLst>
        </c:ser>
        <c:ser>
          <c:idx val="1"/>
          <c:order val="1"/>
          <c:tx>
            <c:strRef>
              <c:f>List1!$C$1</c:f>
              <c:strCache>
                <c:ptCount val="1"/>
                <c:pt idx="0">
                  <c:v>Skup 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List1!$A$2:$A$5</c:f>
              <c:strCache>
                <c:ptCount val="4"/>
                <c:pt idx="0">
                  <c:v>Na svom računalu, laptopu, tabletu</c:v>
                </c:pt>
                <c:pt idx="1">
                  <c:v>Dijelim računalo, laptop, tablet s braćom/roditeljima</c:v>
                </c:pt>
                <c:pt idx="2">
                  <c:v>Koristim samo mobitel jer nemamo računalo/tablet</c:v>
                </c:pt>
                <c:pt idx="3">
                  <c:v>Na računalu/laptopu/tabletu kojeg mi je osigurala škola</c:v>
                </c:pt>
              </c:strCache>
            </c:strRef>
          </c:cat>
          <c:val>
            <c:numRef>
              <c:f>List1!$C$2:$C$5</c:f>
              <c:numCache>
                <c:formatCode>General</c:formatCode>
                <c:ptCount val="4"/>
              </c:numCache>
            </c:numRef>
          </c:val>
          <c:extLst>
            <c:ext xmlns:c16="http://schemas.microsoft.com/office/drawing/2014/chart" uri="{C3380CC4-5D6E-409C-BE32-E72D297353CC}">
              <c16:uniqueId val="{00000001-4552-412B-809E-AD7879EB291D}"/>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List1!$A$2:$A$5</c:f>
              <c:strCache>
                <c:ptCount val="4"/>
                <c:pt idx="0">
                  <c:v>Na svom računalu, laptopu, tabletu</c:v>
                </c:pt>
                <c:pt idx="1">
                  <c:v>Dijelim računalo, laptop, tablet s braćom/roditeljima</c:v>
                </c:pt>
                <c:pt idx="2">
                  <c:v>Koristim samo mobitel jer nemamo računalo/tablet</c:v>
                </c:pt>
                <c:pt idx="3">
                  <c:v>Na računalu/laptopu/tabletu kojeg mi je osigurala škola</c:v>
                </c:pt>
              </c:strCache>
            </c:strRef>
          </c:cat>
          <c:val>
            <c:numRef>
              <c:f>List1!$D$2:$D$5</c:f>
              <c:numCache>
                <c:formatCode>General</c:formatCode>
                <c:ptCount val="4"/>
              </c:numCache>
            </c:numRef>
          </c:val>
          <c:extLst>
            <c:ext xmlns:c16="http://schemas.microsoft.com/office/drawing/2014/chart" uri="{C3380CC4-5D6E-409C-BE32-E72D297353CC}">
              <c16:uniqueId val="{00000002-4552-412B-809E-AD7879EB291D}"/>
            </c:ext>
          </c:extLst>
        </c:ser>
        <c:dLbls>
          <c:showLegendKey val="0"/>
          <c:showVal val="1"/>
          <c:showCatName val="0"/>
          <c:showSerName val="0"/>
          <c:showPercent val="0"/>
          <c:showBubbleSize val="0"/>
        </c:dLbls>
        <c:gapWidth val="150"/>
        <c:shape val="box"/>
        <c:axId val="1976356240"/>
        <c:axId val="1976356656"/>
        <c:axId val="0"/>
      </c:bar3DChart>
      <c:catAx>
        <c:axId val="197635624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976356656"/>
        <c:crosses val="autoZero"/>
        <c:auto val="1"/>
        <c:lblAlgn val="ctr"/>
        <c:lblOffset val="100"/>
        <c:noMultiLvlLbl val="0"/>
      </c:catAx>
      <c:valAx>
        <c:axId val="19763566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976356240"/>
        <c:crosses val="autoZero"/>
        <c:crossBetween val="between"/>
      </c:valAx>
      <c:spPr>
        <a:noFill/>
        <a:ln>
          <a:noFill/>
        </a:ln>
        <a:effectLst/>
      </c:spPr>
    </c:plotArea>
    <c:legend>
      <c:legendPos val="b"/>
      <c:legendEntry>
        <c:idx val="0"/>
        <c:delete val="1"/>
      </c:legendEntry>
      <c:legendEntry>
        <c:idx val="1"/>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Nastavnici pomažu roditeljima</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F9B6-49D3-AC10-800C161AF66A}"/>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F9B6-49D3-AC10-800C161AF66A}"/>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F9B6-49D3-AC10-800C161AF66A}"/>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F9B6-49D3-AC10-800C161AF66A}"/>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38</c:v>
                </c:pt>
                <c:pt idx="1">
                  <c:v>11</c:v>
                </c:pt>
                <c:pt idx="2">
                  <c:v>43</c:v>
                </c:pt>
              </c:numCache>
            </c:numRef>
          </c:val>
          <c:extLst>
            <c:ext xmlns:c16="http://schemas.microsoft.com/office/drawing/2014/chart" uri="{C3380CC4-5D6E-409C-BE32-E72D297353CC}">
              <c16:uniqueId val="{00000000-1F23-428D-8C6D-C8C8AA5D26A2}"/>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Nastavnici pružaju podršku</a:t>
            </a:r>
            <a:endParaRPr lang="en-US" dirty="0"/>
          </a:p>
        </c:rich>
      </c:tx>
      <c:layout>
        <c:manualLayout>
          <c:xMode val="edge"/>
          <c:yMode val="edge"/>
          <c:x val="0.39641799665017424"/>
          <c:y val="2.4502301029739749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A8DA-498B-9CA3-E1BFE44B62EA}"/>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A8DA-498B-9CA3-E1BFE44B62EA}"/>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A8DA-498B-9CA3-E1BFE44B62EA}"/>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A8DA-498B-9CA3-E1BFE44B62EA}"/>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66</c:v>
                </c:pt>
                <c:pt idx="1">
                  <c:v>14</c:v>
                </c:pt>
                <c:pt idx="2">
                  <c:v>31</c:v>
                </c:pt>
              </c:numCache>
            </c:numRef>
          </c:val>
          <c:extLst>
            <c:ext xmlns:c16="http://schemas.microsoft.com/office/drawing/2014/chart" uri="{C3380CC4-5D6E-409C-BE32-E72D297353CC}">
              <c16:uniqueId val="{00000000-CE16-407D-8DDC-1E4562C1F7B3}"/>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Roditelji nemaju dovoljno kompetencija</a:t>
            </a:r>
            <a:endParaRPr lang="en-US" dirty="0"/>
          </a:p>
        </c:rich>
      </c:tx>
      <c:layout>
        <c:manualLayout>
          <c:xMode val="edge"/>
          <c:yMode val="edge"/>
          <c:x val="0.40366471999332509"/>
          <c:y val="0"/>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0BE9-42B9-BFDE-7EC501FE09AB}"/>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0BE9-42B9-BFDE-7EC501FE09AB}"/>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0BE9-42B9-BFDE-7EC501FE09AB}"/>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0BE9-42B9-BFDE-7EC501FE09A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40</c:v>
                </c:pt>
                <c:pt idx="1">
                  <c:v>17</c:v>
                </c:pt>
                <c:pt idx="2">
                  <c:v>35</c:v>
                </c:pt>
              </c:numCache>
            </c:numRef>
          </c:val>
          <c:extLst>
            <c:ext xmlns:c16="http://schemas.microsoft.com/office/drawing/2014/chart" uri="{C3380CC4-5D6E-409C-BE32-E72D297353CC}">
              <c16:uniqueId val="{00000000-DE7E-4004-8F48-2B05653F4F16}"/>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smtClean="0"/>
              <a:t>R</a:t>
            </a:r>
            <a:r>
              <a:rPr lang="hr-HR" dirty="0" smtClean="0"/>
              <a:t>o</a:t>
            </a:r>
            <a:r>
              <a:rPr lang="en-US" dirty="0" err="1" smtClean="0"/>
              <a:t>ditelji</a:t>
            </a:r>
            <a:r>
              <a:rPr lang="en-US" dirty="0" smtClean="0"/>
              <a:t> </a:t>
            </a:r>
            <a:r>
              <a:rPr lang="en-US" dirty="0" err="1"/>
              <a:t>učenika</a:t>
            </a:r>
            <a:r>
              <a:rPr lang="en-US" dirty="0"/>
              <a:t> 5.-</a:t>
            </a:r>
            <a:r>
              <a:rPr lang="en-US" dirty="0" err="1"/>
              <a:t>8.r</a:t>
            </a:r>
            <a:r>
              <a:rPr lang="en-US" dirty="0"/>
              <a:t>.</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List1!$B$1</c:f>
              <c:strCache>
                <c:ptCount val="1"/>
                <c:pt idx="0">
                  <c:v>Riditelji učenika 5.-8.r.</c:v>
                </c:pt>
              </c:strCache>
            </c:strRef>
          </c:tx>
          <c:spPr>
            <a:solidFill>
              <a:schemeClr val="accent1"/>
            </a:solidFill>
            <a:ln>
              <a:noFill/>
            </a:ln>
            <a:effectLst>
              <a:outerShdw blurRad="254000" sx="102000" sy="102000" algn="ctr" rotWithShape="0">
                <a:prstClr val="black">
                  <a:alpha val="20000"/>
                </a:prstClr>
              </a:outerShdw>
            </a:effectLst>
            <a:sp3d/>
          </c:spPr>
          <c:invertIfNegative val="0"/>
          <c:dPt>
            <c:idx val="0"/>
            <c:invertIfNegative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546A-4CA4-849E-1A966E4BB554}"/>
              </c:ext>
            </c:extLst>
          </c:dPt>
          <c:dPt>
            <c:idx val="1"/>
            <c:invertIfNegative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546A-4CA4-849E-1A966E4BB554}"/>
              </c:ext>
            </c:extLst>
          </c:dPt>
          <c:dPt>
            <c:idx val="2"/>
            <c:invertIfNegative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546A-4CA4-849E-1A966E4BB554}"/>
              </c:ext>
            </c:extLst>
          </c:dPt>
          <c:dPt>
            <c:idx val="3"/>
            <c:invertIfNegative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546A-4CA4-849E-1A966E4BB554}"/>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List1!$A$2:$A$5</c:f>
              <c:strCache>
                <c:ptCount val="4"/>
                <c:pt idx="0">
                  <c:v>5.razred</c:v>
                </c:pt>
                <c:pt idx="1">
                  <c:v>6.razred</c:v>
                </c:pt>
                <c:pt idx="2">
                  <c:v>7.razred</c:v>
                </c:pt>
                <c:pt idx="3">
                  <c:v>8.razred</c:v>
                </c:pt>
              </c:strCache>
            </c:strRef>
          </c:cat>
          <c:val>
            <c:numRef>
              <c:f>List1!$B$2:$B$5</c:f>
              <c:numCache>
                <c:formatCode>General</c:formatCode>
                <c:ptCount val="4"/>
                <c:pt idx="0">
                  <c:v>18.5</c:v>
                </c:pt>
                <c:pt idx="1">
                  <c:v>28.3</c:v>
                </c:pt>
                <c:pt idx="2">
                  <c:v>20.7</c:v>
                </c:pt>
                <c:pt idx="3">
                  <c:v>32.6</c:v>
                </c:pt>
              </c:numCache>
            </c:numRef>
          </c:val>
          <c:extLst>
            <c:ext xmlns:c16="http://schemas.microsoft.com/office/drawing/2014/chart" uri="{C3380CC4-5D6E-409C-BE32-E72D297353CC}">
              <c16:uniqueId val="{00000000-4E90-4EB7-9BC8-0A5F6DBD302C}"/>
            </c:ext>
          </c:extLst>
        </c:ser>
        <c:dLbls>
          <c:showLegendKey val="0"/>
          <c:showVal val="0"/>
          <c:showCatName val="0"/>
          <c:showSerName val="0"/>
          <c:showPercent val="0"/>
          <c:showBubbleSize val="0"/>
        </c:dLbls>
        <c:gapWidth val="100"/>
        <c:shape val="box"/>
        <c:axId val="1886146448"/>
        <c:axId val="1886144368"/>
        <c:axId val="0"/>
      </c:bar3DChart>
      <c:catAx>
        <c:axId val="1886146448"/>
        <c:scaling>
          <c:orientation val="minMax"/>
        </c:scaling>
        <c:delete val="0"/>
        <c:axPos val="b"/>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1" i="0" u="none" strike="noStrike" kern="1200" cap="all" baseline="0">
                <a:solidFill>
                  <a:schemeClr val="dk1">
                    <a:lumMod val="75000"/>
                    <a:lumOff val="25000"/>
                  </a:schemeClr>
                </a:solidFill>
                <a:latin typeface="+mn-lt"/>
                <a:ea typeface="+mn-ea"/>
                <a:cs typeface="+mn-cs"/>
              </a:defRPr>
            </a:pPr>
            <a:endParaRPr lang="sr-Latn-RS"/>
          </a:p>
        </c:txPr>
        <c:crossAx val="1886144368"/>
        <c:crosses val="autoZero"/>
        <c:auto val="1"/>
        <c:lblAlgn val="ctr"/>
        <c:lblOffset val="100"/>
        <c:noMultiLvlLbl val="0"/>
      </c:catAx>
      <c:valAx>
        <c:axId val="1886144368"/>
        <c:scaling>
          <c:orientation val="minMax"/>
        </c:scaling>
        <c:delete val="0"/>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sr-Latn-RS"/>
          </a:p>
        </c:txPr>
        <c:crossAx val="1886146448"/>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0" i="0" u="none" strike="noStrike" kern="1200" baseline="0">
                <a:solidFill>
                  <a:schemeClr val="tx1">
                    <a:lumMod val="65000"/>
                    <a:lumOff val="35000"/>
                  </a:schemeClr>
                </a:solidFill>
                <a:latin typeface="+mn-lt"/>
                <a:ea typeface="+mn-ea"/>
                <a:cs typeface="+mn-cs"/>
              </a:defRPr>
            </a:pPr>
            <a:r>
              <a:rPr lang="hr-HR" b="0" dirty="0"/>
              <a:t>Ocjena </a:t>
            </a:r>
            <a:r>
              <a:rPr lang="hr-HR" b="0" dirty="0" smtClean="0"/>
              <a:t>1-5 roditelja</a:t>
            </a:r>
            <a:endParaRPr lang="hr-HR" b="0" dirty="0"/>
          </a:p>
        </c:rich>
      </c:tx>
      <c:layout/>
      <c:overlay val="0"/>
      <c:spPr>
        <a:noFill/>
        <a:ln>
          <a:noFill/>
        </a:ln>
        <a:effectLst/>
      </c:spPr>
      <c:txPr>
        <a:bodyPr rot="0" spcFirstLastPara="1" vertOverflow="ellipsis" vert="horz" wrap="square" anchor="ctr" anchorCtr="1"/>
        <a:lstStyle/>
        <a:p>
          <a:pPr>
            <a:defRPr sz="2128" b="0" i="0" u="none" strike="noStrike" kern="120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5313655148811928E-2"/>
          <c:y val="0.19283310910405177"/>
          <c:w val="0.89776679499539169"/>
          <c:h val="0.54539388895891583"/>
        </c:manualLayout>
      </c:layout>
      <c:bar3DChart>
        <c:barDir val="col"/>
        <c:grouping val="clustered"/>
        <c:varyColors val="0"/>
        <c:ser>
          <c:idx val="0"/>
          <c:order val="0"/>
          <c:tx>
            <c:strRef>
              <c:f>List1!$B$1</c:f>
              <c:strCache>
                <c:ptCount val="1"/>
                <c:pt idx="0">
                  <c:v>%</c:v>
                </c:pt>
              </c:strCache>
            </c:strRef>
          </c:tx>
          <c:spPr>
            <a:blipFill rotWithShape="1">
              <a:blip xmlns:r="http://schemas.openxmlformats.org/officeDocument/2006/relationships" r:embed="rId3">
                <a:duotone>
                  <a:schemeClr val="accent1">
                    <a:tint val="98000"/>
                    <a:lumMod val="102000"/>
                  </a:schemeClr>
                  <a:schemeClr val="accent1">
                    <a:shade val="98000"/>
                    <a:lumMod val="98000"/>
                  </a:schemeClr>
                </a:duotone>
              </a:blip>
              <a:tile tx="0" ty="0" sx="100000" sy="100000" flip="none" algn="tl"/>
            </a:blipFill>
            <a:ln>
              <a:noFill/>
            </a:ln>
            <a:effectLst>
              <a:innerShdw blurRad="63500" dist="25400" dir="13500000">
                <a:srgbClr val="000000">
                  <a:alpha val="75000"/>
                </a:srgbClr>
              </a:inn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List1!$B$2:$B$6</c:f>
              <c:numCache>
                <c:formatCode>General</c:formatCode>
                <c:ptCount val="5"/>
                <c:pt idx="0">
                  <c:v>2.2000000000000002</c:v>
                </c:pt>
                <c:pt idx="1">
                  <c:v>7.6</c:v>
                </c:pt>
                <c:pt idx="2">
                  <c:v>37</c:v>
                </c:pt>
                <c:pt idx="3">
                  <c:v>37</c:v>
                </c:pt>
                <c:pt idx="4">
                  <c:v>16.3</c:v>
                </c:pt>
              </c:numCache>
            </c:numRef>
          </c:val>
          <c:extLst>
            <c:ext xmlns:c16="http://schemas.microsoft.com/office/drawing/2014/chart" uri="{C3380CC4-5D6E-409C-BE32-E72D297353CC}">
              <c16:uniqueId val="{00000000-6C82-4287-AEEE-263EFED7046F}"/>
            </c:ext>
          </c:extLst>
        </c:ser>
        <c:ser>
          <c:idx val="1"/>
          <c:order val="1"/>
          <c:tx>
            <c:strRef>
              <c:f>List1!$C$1</c:f>
              <c:strCache>
                <c:ptCount val="1"/>
                <c:pt idx="0">
                  <c:v>Stupac1</c:v>
                </c:pt>
              </c:strCache>
            </c:strRef>
          </c:tx>
          <c:spPr>
            <a:blipFill rotWithShape="1">
              <a:blip xmlns:r="http://schemas.openxmlformats.org/officeDocument/2006/relationships" r:embed="rId3">
                <a:duotone>
                  <a:schemeClr val="accent2">
                    <a:tint val="98000"/>
                    <a:lumMod val="102000"/>
                  </a:schemeClr>
                  <a:schemeClr val="accent2">
                    <a:shade val="98000"/>
                    <a:lumMod val="98000"/>
                  </a:schemeClr>
                </a:duotone>
              </a:blip>
              <a:tile tx="0" ty="0" sx="100000" sy="100000" flip="none" algn="tl"/>
            </a:blipFill>
            <a:ln>
              <a:noFill/>
            </a:ln>
            <a:effectLst>
              <a:innerShdw blurRad="63500" dist="25400" dir="13500000">
                <a:srgbClr val="000000">
                  <a:alpha val="75000"/>
                </a:srgbClr>
              </a:inn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List1!$C$2:$C$6</c:f>
              <c:numCache>
                <c:formatCode>General</c:formatCode>
                <c:ptCount val="5"/>
              </c:numCache>
            </c:numRef>
          </c:val>
          <c:extLst>
            <c:ext xmlns:c16="http://schemas.microsoft.com/office/drawing/2014/chart" uri="{C3380CC4-5D6E-409C-BE32-E72D297353CC}">
              <c16:uniqueId val="{00000001-6C82-4287-AEEE-263EFED7046F}"/>
            </c:ext>
          </c:extLst>
        </c:ser>
        <c:ser>
          <c:idx val="2"/>
          <c:order val="2"/>
          <c:tx>
            <c:strRef>
              <c:f>List1!$D$1</c:f>
              <c:strCache>
                <c:ptCount val="1"/>
                <c:pt idx="0">
                  <c:v>Stupac2</c:v>
                </c:pt>
              </c:strCache>
            </c:strRef>
          </c:tx>
          <c:spPr>
            <a:blipFill rotWithShape="1">
              <a:blip xmlns:r="http://schemas.openxmlformats.org/officeDocument/2006/relationships" r:embed="rId3">
                <a:duotone>
                  <a:schemeClr val="accent3">
                    <a:tint val="98000"/>
                    <a:lumMod val="102000"/>
                  </a:schemeClr>
                  <a:schemeClr val="accent3">
                    <a:shade val="98000"/>
                    <a:lumMod val="98000"/>
                  </a:schemeClr>
                </a:duotone>
              </a:blip>
              <a:tile tx="0" ty="0" sx="100000" sy="100000" flip="none" algn="tl"/>
            </a:blipFill>
            <a:ln>
              <a:noFill/>
            </a:ln>
            <a:effectLst>
              <a:innerShdw blurRad="63500" dist="25400" dir="13500000">
                <a:srgbClr val="000000">
                  <a:alpha val="75000"/>
                </a:srgbClr>
              </a:innerShdw>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List1!$D$2:$D$6</c:f>
              <c:numCache>
                <c:formatCode>General</c:formatCode>
                <c:ptCount val="5"/>
              </c:numCache>
            </c:numRef>
          </c:val>
          <c:extLst>
            <c:ext xmlns:c16="http://schemas.microsoft.com/office/drawing/2014/chart" uri="{C3380CC4-5D6E-409C-BE32-E72D297353CC}">
              <c16:uniqueId val="{00000002-6C82-4287-AEEE-263EFED7046F}"/>
            </c:ext>
          </c:extLst>
        </c:ser>
        <c:dLbls>
          <c:showLegendKey val="0"/>
          <c:showVal val="1"/>
          <c:showCatName val="0"/>
          <c:showSerName val="0"/>
          <c:showPercent val="0"/>
          <c:showBubbleSize val="0"/>
        </c:dLbls>
        <c:gapWidth val="150"/>
        <c:shape val="box"/>
        <c:axId val="1901701776"/>
        <c:axId val="1901697200"/>
        <c:axId val="0"/>
      </c:bar3DChart>
      <c:catAx>
        <c:axId val="190170177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1901697200"/>
        <c:crosses val="autoZero"/>
        <c:auto val="1"/>
        <c:lblAlgn val="ctr"/>
        <c:lblOffset val="100"/>
        <c:noMultiLvlLbl val="0"/>
      </c:catAx>
      <c:valAx>
        <c:axId val="1901697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901701776"/>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4">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Ocjena 1-5 učenika</a:t>
            </a:r>
            <a:endParaRPr lang="hr-HR"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List1!$B$2:$B$6</c:f>
              <c:numCache>
                <c:formatCode>General</c:formatCode>
                <c:ptCount val="5"/>
                <c:pt idx="0">
                  <c:v>3.6</c:v>
                </c:pt>
                <c:pt idx="1">
                  <c:v>1.8</c:v>
                </c:pt>
                <c:pt idx="2">
                  <c:v>27</c:v>
                </c:pt>
                <c:pt idx="3">
                  <c:v>39.6</c:v>
                </c:pt>
                <c:pt idx="4">
                  <c:v>27.9</c:v>
                </c:pt>
              </c:numCache>
            </c:numRef>
          </c:val>
          <c:extLst>
            <c:ext xmlns:c16="http://schemas.microsoft.com/office/drawing/2014/chart" uri="{C3380CC4-5D6E-409C-BE32-E72D297353CC}">
              <c16:uniqueId val="{00000000-DE64-47D3-AB8C-D584101CEAAE}"/>
            </c:ext>
          </c:extLst>
        </c:ser>
        <c:ser>
          <c:idx val="1"/>
          <c:order val="1"/>
          <c:tx>
            <c:strRef>
              <c:f>List1!$C$1</c:f>
              <c:strCache>
                <c:ptCount val="1"/>
                <c:pt idx="0">
                  <c:v>Skup 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List1!$C$2:$C$6</c:f>
              <c:numCache>
                <c:formatCode>General</c:formatCode>
                <c:ptCount val="5"/>
              </c:numCache>
            </c:numRef>
          </c:val>
          <c:extLst>
            <c:ext xmlns:c16="http://schemas.microsoft.com/office/drawing/2014/chart" uri="{C3380CC4-5D6E-409C-BE32-E72D297353CC}">
              <c16:uniqueId val="{00000001-DE64-47D3-AB8C-D584101CEAAE}"/>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List1!$D$2:$D$6</c:f>
              <c:numCache>
                <c:formatCode>General</c:formatCode>
                <c:ptCount val="5"/>
              </c:numCache>
            </c:numRef>
          </c:val>
          <c:extLst>
            <c:ext xmlns:c16="http://schemas.microsoft.com/office/drawing/2014/chart" uri="{C3380CC4-5D6E-409C-BE32-E72D297353CC}">
              <c16:uniqueId val="{00000002-DE64-47D3-AB8C-D584101CEAAE}"/>
            </c:ext>
          </c:extLst>
        </c:ser>
        <c:dLbls>
          <c:showLegendKey val="0"/>
          <c:showVal val="1"/>
          <c:showCatName val="0"/>
          <c:showSerName val="0"/>
          <c:showPercent val="0"/>
          <c:showBubbleSize val="0"/>
        </c:dLbls>
        <c:gapWidth val="150"/>
        <c:shape val="box"/>
        <c:axId val="1762423488"/>
        <c:axId val="1762423904"/>
        <c:axId val="0"/>
      </c:bar3DChart>
      <c:catAx>
        <c:axId val="17624234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1762423904"/>
        <c:crosses val="autoZero"/>
        <c:auto val="1"/>
        <c:lblAlgn val="ctr"/>
        <c:lblOffset val="100"/>
        <c:noMultiLvlLbl val="0"/>
      </c:catAx>
      <c:valAx>
        <c:axId val="17624239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762423488"/>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Ocjena 1-5 roditelja</a:t>
            </a:r>
            <a:endParaRPr lang="hr-HR"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List1!$B$2:$B$6</c:f>
              <c:numCache>
                <c:formatCode>General</c:formatCode>
                <c:ptCount val="5"/>
                <c:pt idx="0">
                  <c:v>4.3</c:v>
                </c:pt>
                <c:pt idx="1">
                  <c:v>6.5</c:v>
                </c:pt>
                <c:pt idx="2">
                  <c:v>20.7</c:v>
                </c:pt>
                <c:pt idx="3">
                  <c:v>38</c:v>
                </c:pt>
                <c:pt idx="4">
                  <c:v>30.4</c:v>
                </c:pt>
              </c:numCache>
            </c:numRef>
          </c:val>
          <c:extLst>
            <c:ext xmlns:c16="http://schemas.microsoft.com/office/drawing/2014/chart" uri="{C3380CC4-5D6E-409C-BE32-E72D297353CC}">
              <c16:uniqueId val="{00000000-38F1-4E33-B3AD-77DE0163F290}"/>
            </c:ext>
          </c:extLst>
        </c:ser>
        <c:ser>
          <c:idx val="1"/>
          <c:order val="1"/>
          <c:tx>
            <c:strRef>
              <c:f>List1!$C$1</c:f>
              <c:strCache>
                <c:ptCount val="1"/>
                <c:pt idx="0">
                  <c:v>Stupac1</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List1!$C$2:$C$6</c:f>
              <c:numCache>
                <c:formatCode>General</c:formatCode>
                <c:ptCount val="5"/>
              </c:numCache>
            </c:numRef>
          </c:val>
          <c:extLst>
            <c:ext xmlns:c16="http://schemas.microsoft.com/office/drawing/2014/chart" uri="{C3380CC4-5D6E-409C-BE32-E72D297353CC}">
              <c16:uniqueId val="{00000001-38F1-4E33-B3AD-77DE0163F290}"/>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List1!$D$2:$D$6</c:f>
              <c:numCache>
                <c:formatCode>General</c:formatCode>
                <c:ptCount val="5"/>
              </c:numCache>
            </c:numRef>
          </c:val>
          <c:extLst>
            <c:ext xmlns:c16="http://schemas.microsoft.com/office/drawing/2014/chart" uri="{C3380CC4-5D6E-409C-BE32-E72D297353CC}">
              <c16:uniqueId val="{00000002-38F1-4E33-B3AD-77DE0163F290}"/>
            </c:ext>
          </c:extLst>
        </c:ser>
        <c:dLbls>
          <c:showLegendKey val="0"/>
          <c:showVal val="1"/>
          <c:showCatName val="0"/>
          <c:showSerName val="0"/>
          <c:showPercent val="0"/>
          <c:showBubbleSize val="0"/>
        </c:dLbls>
        <c:gapWidth val="150"/>
        <c:shape val="box"/>
        <c:axId val="957059711"/>
        <c:axId val="920657167"/>
        <c:axId val="0"/>
      </c:bar3DChart>
      <c:catAx>
        <c:axId val="95705971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920657167"/>
        <c:crosses val="autoZero"/>
        <c:auto val="1"/>
        <c:lblAlgn val="ctr"/>
        <c:lblOffset val="100"/>
        <c:noMultiLvlLbl val="0"/>
      </c:catAx>
      <c:valAx>
        <c:axId val="9206571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957059711"/>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Ocjena</a:t>
            </a:r>
            <a:r>
              <a:rPr lang="hr-HR" baseline="0" dirty="0" smtClean="0"/>
              <a:t> 1-5 učenika</a:t>
            </a:r>
            <a:endParaRPr lang="hr-HR"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List1!$B$2:$B$6</c:f>
              <c:numCache>
                <c:formatCode>General</c:formatCode>
                <c:ptCount val="5"/>
                <c:pt idx="0">
                  <c:v>2.7</c:v>
                </c:pt>
                <c:pt idx="1">
                  <c:v>5.4</c:v>
                </c:pt>
                <c:pt idx="2">
                  <c:v>12.6</c:v>
                </c:pt>
                <c:pt idx="3">
                  <c:v>28.8</c:v>
                </c:pt>
                <c:pt idx="4">
                  <c:v>50.5</c:v>
                </c:pt>
              </c:numCache>
            </c:numRef>
          </c:val>
          <c:extLst>
            <c:ext xmlns:c16="http://schemas.microsoft.com/office/drawing/2014/chart" uri="{C3380CC4-5D6E-409C-BE32-E72D297353CC}">
              <c16:uniqueId val="{00000000-4CB0-40E2-A9A6-C262B1406AE2}"/>
            </c:ext>
          </c:extLst>
        </c:ser>
        <c:ser>
          <c:idx val="1"/>
          <c:order val="1"/>
          <c:tx>
            <c:strRef>
              <c:f>List1!$C$1</c:f>
              <c:strCache>
                <c:ptCount val="1"/>
                <c:pt idx="0">
                  <c:v>Skup 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List1!$C$2:$C$6</c:f>
              <c:numCache>
                <c:formatCode>General</c:formatCode>
                <c:ptCount val="5"/>
              </c:numCache>
            </c:numRef>
          </c:val>
          <c:extLst>
            <c:ext xmlns:c16="http://schemas.microsoft.com/office/drawing/2014/chart" uri="{C3380CC4-5D6E-409C-BE32-E72D297353CC}">
              <c16:uniqueId val="{00000001-4CB0-40E2-A9A6-C262B1406AE2}"/>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List1!$D$2:$D$6</c:f>
              <c:numCache>
                <c:formatCode>General</c:formatCode>
                <c:ptCount val="5"/>
              </c:numCache>
            </c:numRef>
          </c:val>
          <c:extLst>
            <c:ext xmlns:c16="http://schemas.microsoft.com/office/drawing/2014/chart" uri="{C3380CC4-5D6E-409C-BE32-E72D297353CC}">
              <c16:uniqueId val="{00000002-4CB0-40E2-A9A6-C262B1406AE2}"/>
            </c:ext>
          </c:extLst>
        </c:ser>
        <c:dLbls>
          <c:showLegendKey val="0"/>
          <c:showVal val="1"/>
          <c:showCatName val="0"/>
          <c:showSerName val="0"/>
          <c:showPercent val="0"/>
          <c:showBubbleSize val="0"/>
        </c:dLbls>
        <c:gapWidth val="150"/>
        <c:shape val="box"/>
        <c:axId val="1968074752"/>
        <c:axId val="1968078912"/>
        <c:axId val="0"/>
      </c:bar3DChart>
      <c:catAx>
        <c:axId val="196807475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1968078912"/>
        <c:crosses val="autoZero"/>
        <c:auto val="1"/>
        <c:lblAlgn val="ctr"/>
        <c:lblOffset val="100"/>
        <c:noMultiLvlLbl val="0"/>
      </c:catAx>
      <c:valAx>
        <c:axId val="1968078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968074752"/>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Ocjena 1-5</a:t>
            </a:r>
            <a:endParaRPr lang="hr-HR"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List1!$B$2:$B$6</c:f>
              <c:numCache>
                <c:formatCode>General</c:formatCode>
                <c:ptCount val="5"/>
                <c:pt idx="0">
                  <c:v>1.1000000000000001</c:v>
                </c:pt>
                <c:pt idx="1">
                  <c:v>6.5</c:v>
                </c:pt>
                <c:pt idx="2">
                  <c:v>22.8</c:v>
                </c:pt>
                <c:pt idx="3">
                  <c:v>33.700000000000003</c:v>
                </c:pt>
                <c:pt idx="4">
                  <c:v>35.9</c:v>
                </c:pt>
              </c:numCache>
            </c:numRef>
          </c:val>
          <c:extLst>
            <c:ext xmlns:c16="http://schemas.microsoft.com/office/drawing/2014/chart" uri="{C3380CC4-5D6E-409C-BE32-E72D297353CC}">
              <c16:uniqueId val="{00000000-E8E8-4248-AA12-7B3AFBB1413E}"/>
            </c:ext>
          </c:extLst>
        </c:ser>
        <c:ser>
          <c:idx val="1"/>
          <c:order val="1"/>
          <c:tx>
            <c:strRef>
              <c:f>List1!$C$1</c:f>
              <c:strCache>
                <c:ptCount val="1"/>
                <c:pt idx="0">
                  <c:v>Skup 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List1!$C$2:$C$6</c:f>
              <c:numCache>
                <c:formatCode>General</c:formatCode>
                <c:ptCount val="5"/>
              </c:numCache>
            </c:numRef>
          </c:val>
          <c:extLst>
            <c:ext xmlns:c16="http://schemas.microsoft.com/office/drawing/2014/chart" uri="{C3380CC4-5D6E-409C-BE32-E72D297353CC}">
              <c16:uniqueId val="{00000001-E8E8-4248-AA12-7B3AFBB1413E}"/>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List1!$D$2:$D$6</c:f>
              <c:numCache>
                <c:formatCode>General</c:formatCode>
                <c:ptCount val="5"/>
              </c:numCache>
            </c:numRef>
          </c:val>
          <c:extLst>
            <c:ext xmlns:c16="http://schemas.microsoft.com/office/drawing/2014/chart" uri="{C3380CC4-5D6E-409C-BE32-E72D297353CC}">
              <c16:uniqueId val="{00000002-E8E8-4248-AA12-7B3AFBB1413E}"/>
            </c:ext>
          </c:extLst>
        </c:ser>
        <c:dLbls>
          <c:showLegendKey val="0"/>
          <c:showVal val="1"/>
          <c:showCatName val="0"/>
          <c:showSerName val="0"/>
          <c:showPercent val="0"/>
          <c:showBubbleSize val="0"/>
        </c:dLbls>
        <c:gapWidth val="150"/>
        <c:shape val="box"/>
        <c:axId val="1018307535"/>
        <c:axId val="1018314191"/>
        <c:axId val="0"/>
      </c:bar3DChart>
      <c:catAx>
        <c:axId val="1018307535"/>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1018314191"/>
        <c:crosses val="autoZero"/>
        <c:auto val="1"/>
        <c:lblAlgn val="ctr"/>
        <c:lblOffset val="100"/>
        <c:noMultiLvlLbl val="0"/>
      </c:catAx>
      <c:valAx>
        <c:axId val="10183141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018307535"/>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Ocjena 1-5</a:t>
            </a:r>
            <a:endParaRPr lang="hr-HR"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List1!$B$2:$B$6</c:f>
              <c:numCache>
                <c:formatCode>General</c:formatCode>
                <c:ptCount val="5"/>
                <c:pt idx="0">
                  <c:v>0.9</c:v>
                </c:pt>
                <c:pt idx="1">
                  <c:v>4.5</c:v>
                </c:pt>
                <c:pt idx="2">
                  <c:v>10.8</c:v>
                </c:pt>
                <c:pt idx="3">
                  <c:v>36</c:v>
                </c:pt>
                <c:pt idx="4">
                  <c:v>47.7</c:v>
                </c:pt>
              </c:numCache>
            </c:numRef>
          </c:val>
          <c:extLst>
            <c:ext xmlns:c16="http://schemas.microsoft.com/office/drawing/2014/chart" uri="{C3380CC4-5D6E-409C-BE32-E72D297353CC}">
              <c16:uniqueId val="{00000000-DA4D-48DF-845A-852A5FE1E23C}"/>
            </c:ext>
          </c:extLst>
        </c:ser>
        <c:ser>
          <c:idx val="1"/>
          <c:order val="1"/>
          <c:tx>
            <c:strRef>
              <c:f>List1!$C$1</c:f>
              <c:strCache>
                <c:ptCount val="1"/>
                <c:pt idx="0">
                  <c:v>Skup 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List1!$C$2:$C$6</c:f>
              <c:numCache>
                <c:formatCode>General</c:formatCode>
                <c:ptCount val="5"/>
              </c:numCache>
            </c:numRef>
          </c:val>
          <c:extLst>
            <c:ext xmlns:c16="http://schemas.microsoft.com/office/drawing/2014/chart" uri="{C3380CC4-5D6E-409C-BE32-E72D297353CC}">
              <c16:uniqueId val="{00000001-DA4D-48DF-845A-852A5FE1E23C}"/>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List1!$D$2:$D$6</c:f>
              <c:numCache>
                <c:formatCode>General</c:formatCode>
                <c:ptCount val="5"/>
              </c:numCache>
            </c:numRef>
          </c:val>
          <c:extLst>
            <c:ext xmlns:c16="http://schemas.microsoft.com/office/drawing/2014/chart" uri="{C3380CC4-5D6E-409C-BE32-E72D297353CC}">
              <c16:uniqueId val="{00000002-DA4D-48DF-845A-852A5FE1E23C}"/>
            </c:ext>
          </c:extLst>
        </c:ser>
        <c:dLbls>
          <c:showLegendKey val="0"/>
          <c:showVal val="1"/>
          <c:showCatName val="0"/>
          <c:showSerName val="0"/>
          <c:showPercent val="0"/>
          <c:showBubbleSize val="0"/>
        </c:dLbls>
        <c:gapWidth val="150"/>
        <c:shape val="box"/>
        <c:axId val="1976363728"/>
        <c:axId val="1976359152"/>
        <c:axId val="0"/>
      </c:bar3DChart>
      <c:catAx>
        <c:axId val="197636372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1976359152"/>
        <c:crosses val="autoZero"/>
        <c:auto val="1"/>
        <c:lblAlgn val="ctr"/>
        <c:lblOffset val="100"/>
        <c:noMultiLvlLbl val="0"/>
      </c:catAx>
      <c:valAx>
        <c:axId val="19763591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976363728"/>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Ocjena 1-5</a:t>
            </a:r>
            <a:endParaRPr lang="hr-HR"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List1!$B$2:$B$6</c:f>
              <c:numCache>
                <c:formatCode>General</c:formatCode>
                <c:ptCount val="5"/>
                <c:pt idx="0">
                  <c:v>5.4</c:v>
                </c:pt>
                <c:pt idx="1">
                  <c:v>13</c:v>
                </c:pt>
                <c:pt idx="2">
                  <c:v>32.6</c:v>
                </c:pt>
                <c:pt idx="3">
                  <c:v>32.6</c:v>
                </c:pt>
                <c:pt idx="4">
                  <c:v>16.3</c:v>
                </c:pt>
              </c:numCache>
            </c:numRef>
          </c:val>
          <c:extLst>
            <c:ext xmlns:c16="http://schemas.microsoft.com/office/drawing/2014/chart" uri="{C3380CC4-5D6E-409C-BE32-E72D297353CC}">
              <c16:uniqueId val="{00000000-69F7-4DDF-8944-0149103D8100}"/>
            </c:ext>
          </c:extLst>
        </c:ser>
        <c:ser>
          <c:idx val="1"/>
          <c:order val="1"/>
          <c:tx>
            <c:strRef>
              <c:f>List1!$C$1</c:f>
              <c:strCache>
                <c:ptCount val="1"/>
                <c:pt idx="0">
                  <c:v>Skup 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List1!$C$2:$C$6</c:f>
              <c:numCache>
                <c:formatCode>General</c:formatCode>
                <c:ptCount val="5"/>
              </c:numCache>
            </c:numRef>
          </c:val>
          <c:extLst>
            <c:ext xmlns:c16="http://schemas.microsoft.com/office/drawing/2014/chart" uri="{C3380CC4-5D6E-409C-BE32-E72D297353CC}">
              <c16:uniqueId val="{00000001-69F7-4DDF-8944-0149103D8100}"/>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List1!$D$2:$D$6</c:f>
              <c:numCache>
                <c:formatCode>General</c:formatCode>
                <c:ptCount val="5"/>
              </c:numCache>
            </c:numRef>
          </c:val>
          <c:extLst>
            <c:ext xmlns:c16="http://schemas.microsoft.com/office/drawing/2014/chart" uri="{C3380CC4-5D6E-409C-BE32-E72D297353CC}">
              <c16:uniqueId val="{00000002-69F7-4DDF-8944-0149103D8100}"/>
            </c:ext>
          </c:extLst>
        </c:ser>
        <c:dLbls>
          <c:showLegendKey val="0"/>
          <c:showVal val="1"/>
          <c:showCatName val="0"/>
          <c:showSerName val="0"/>
          <c:showPercent val="0"/>
          <c:showBubbleSize val="0"/>
        </c:dLbls>
        <c:gapWidth val="150"/>
        <c:shape val="box"/>
        <c:axId val="1093875823"/>
        <c:axId val="1093871247"/>
        <c:axId val="0"/>
      </c:bar3DChart>
      <c:catAx>
        <c:axId val="109387582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1093871247"/>
        <c:crosses val="autoZero"/>
        <c:auto val="1"/>
        <c:lblAlgn val="ctr"/>
        <c:lblOffset val="100"/>
        <c:noMultiLvlLbl val="0"/>
      </c:catAx>
      <c:valAx>
        <c:axId val="10938712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093875823"/>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Ocjena 1-5 </a:t>
            </a:r>
            <a:endParaRPr lang="hr-HR"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List1!$B$2:$B$6</c:f>
              <c:numCache>
                <c:formatCode>General</c:formatCode>
                <c:ptCount val="5"/>
                <c:pt idx="0">
                  <c:v>4.5</c:v>
                </c:pt>
                <c:pt idx="1">
                  <c:v>9.9</c:v>
                </c:pt>
                <c:pt idx="2">
                  <c:v>22.5</c:v>
                </c:pt>
                <c:pt idx="3">
                  <c:v>36</c:v>
                </c:pt>
                <c:pt idx="4">
                  <c:v>27</c:v>
                </c:pt>
              </c:numCache>
            </c:numRef>
          </c:val>
          <c:extLst>
            <c:ext xmlns:c16="http://schemas.microsoft.com/office/drawing/2014/chart" uri="{C3380CC4-5D6E-409C-BE32-E72D297353CC}">
              <c16:uniqueId val="{00000000-56D4-4130-B594-A4C6C16B260B}"/>
            </c:ext>
          </c:extLst>
        </c:ser>
        <c:ser>
          <c:idx val="1"/>
          <c:order val="1"/>
          <c:tx>
            <c:strRef>
              <c:f>List1!$C$1</c:f>
              <c:strCache>
                <c:ptCount val="1"/>
                <c:pt idx="0">
                  <c:v>Skup 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List1!$C$2:$C$6</c:f>
              <c:numCache>
                <c:formatCode>General</c:formatCode>
                <c:ptCount val="5"/>
              </c:numCache>
            </c:numRef>
          </c:val>
          <c:extLst>
            <c:ext xmlns:c16="http://schemas.microsoft.com/office/drawing/2014/chart" uri="{C3380CC4-5D6E-409C-BE32-E72D297353CC}">
              <c16:uniqueId val="{00000001-56D4-4130-B594-A4C6C16B260B}"/>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List1!$D$2:$D$6</c:f>
              <c:numCache>
                <c:formatCode>General</c:formatCode>
                <c:ptCount val="5"/>
              </c:numCache>
            </c:numRef>
          </c:val>
          <c:extLst>
            <c:ext xmlns:c16="http://schemas.microsoft.com/office/drawing/2014/chart" uri="{C3380CC4-5D6E-409C-BE32-E72D297353CC}">
              <c16:uniqueId val="{00000002-56D4-4130-B594-A4C6C16B260B}"/>
            </c:ext>
          </c:extLst>
        </c:ser>
        <c:dLbls>
          <c:showLegendKey val="0"/>
          <c:showVal val="1"/>
          <c:showCatName val="0"/>
          <c:showSerName val="0"/>
          <c:showPercent val="0"/>
          <c:showBubbleSize val="0"/>
        </c:dLbls>
        <c:gapWidth val="150"/>
        <c:shape val="box"/>
        <c:axId val="1762427648"/>
        <c:axId val="1762428064"/>
        <c:axId val="0"/>
      </c:bar3DChart>
      <c:catAx>
        <c:axId val="176242764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1762428064"/>
        <c:crosses val="autoZero"/>
        <c:auto val="1"/>
        <c:lblAlgn val="ctr"/>
        <c:lblOffset val="100"/>
        <c:noMultiLvlLbl val="0"/>
      </c:catAx>
      <c:valAx>
        <c:axId val="17624280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762427648"/>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Ocjena 1-5</a:t>
            </a:r>
            <a:endParaRPr lang="hr-HR"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List1!$B$2:$B$6</c:f>
              <c:numCache>
                <c:formatCode>General</c:formatCode>
                <c:ptCount val="5"/>
                <c:pt idx="0">
                  <c:v>1.1000000000000001</c:v>
                </c:pt>
                <c:pt idx="1">
                  <c:v>7.6</c:v>
                </c:pt>
                <c:pt idx="2">
                  <c:v>28.3</c:v>
                </c:pt>
                <c:pt idx="3">
                  <c:v>42.4</c:v>
                </c:pt>
                <c:pt idx="4">
                  <c:v>20.7</c:v>
                </c:pt>
              </c:numCache>
            </c:numRef>
          </c:val>
          <c:extLst>
            <c:ext xmlns:c16="http://schemas.microsoft.com/office/drawing/2014/chart" uri="{C3380CC4-5D6E-409C-BE32-E72D297353CC}">
              <c16:uniqueId val="{00000000-0BB5-49C5-996F-8F328D8DFCC3}"/>
            </c:ext>
          </c:extLst>
        </c:ser>
        <c:ser>
          <c:idx val="1"/>
          <c:order val="1"/>
          <c:tx>
            <c:strRef>
              <c:f>List1!$C$1</c:f>
              <c:strCache>
                <c:ptCount val="1"/>
                <c:pt idx="0">
                  <c:v>Stupac1</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List1!$C$2:$C$6</c:f>
              <c:numCache>
                <c:formatCode>General</c:formatCode>
                <c:ptCount val="5"/>
              </c:numCache>
            </c:numRef>
          </c:val>
          <c:extLst>
            <c:ext xmlns:c16="http://schemas.microsoft.com/office/drawing/2014/chart" uri="{C3380CC4-5D6E-409C-BE32-E72D297353CC}">
              <c16:uniqueId val="{00000001-0BB5-49C5-996F-8F328D8DFCC3}"/>
            </c:ext>
          </c:extLst>
        </c:ser>
        <c:ser>
          <c:idx val="2"/>
          <c:order val="2"/>
          <c:tx>
            <c:strRef>
              <c:f>List1!$D$1</c:f>
              <c:strCache>
                <c:ptCount val="1"/>
                <c:pt idx="0">
                  <c:v>Stupac2</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List1!$D$2:$D$6</c:f>
              <c:numCache>
                <c:formatCode>General</c:formatCode>
                <c:ptCount val="5"/>
              </c:numCache>
            </c:numRef>
          </c:val>
          <c:extLst>
            <c:ext xmlns:c16="http://schemas.microsoft.com/office/drawing/2014/chart" uri="{C3380CC4-5D6E-409C-BE32-E72D297353CC}">
              <c16:uniqueId val="{00000002-0BB5-49C5-996F-8F328D8DFCC3}"/>
            </c:ext>
          </c:extLst>
        </c:ser>
        <c:dLbls>
          <c:showLegendKey val="0"/>
          <c:showVal val="1"/>
          <c:showCatName val="0"/>
          <c:showSerName val="0"/>
          <c:showPercent val="0"/>
          <c:showBubbleSize val="0"/>
        </c:dLbls>
        <c:gapWidth val="150"/>
        <c:shape val="box"/>
        <c:axId val="1108257919"/>
        <c:axId val="1108250015"/>
        <c:axId val="0"/>
      </c:bar3DChart>
      <c:catAx>
        <c:axId val="110825791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1108250015"/>
        <c:crosses val="autoZero"/>
        <c:auto val="1"/>
        <c:lblAlgn val="ctr"/>
        <c:lblOffset val="100"/>
        <c:noMultiLvlLbl val="0"/>
      </c:catAx>
      <c:valAx>
        <c:axId val="11082500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108257919"/>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Ocjena 1-5</a:t>
            </a:r>
            <a:endParaRPr lang="hr-HR"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List1!$B$2:$B$6</c:f>
              <c:numCache>
                <c:formatCode>General</c:formatCode>
                <c:ptCount val="5"/>
                <c:pt idx="0">
                  <c:v>0.9</c:v>
                </c:pt>
                <c:pt idx="1">
                  <c:v>4.5</c:v>
                </c:pt>
                <c:pt idx="2">
                  <c:v>17.100000000000001</c:v>
                </c:pt>
                <c:pt idx="3">
                  <c:v>35.1</c:v>
                </c:pt>
                <c:pt idx="4">
                  <c:v>42.3</c:v>
                </c:pt>
              </c:numCache>
            </c:numRef>
          </c:val>
          <c:extLst>
            <c:ext xmlns:c16="http://schemas.microsoft.com/office/drawing/2014/chart" uri="{C3380CC4-5D6E-409C-BE32-E72D297353CC}">
              <c16:uniqueId val="{00000000-8AFB-468A-BADB-A786A22EBB65}"/>
            </c:ext>
          </c:extLst>
        </c:ser>
        <c:ser>
          <c:idx val="1"/>
          <c:order val="1"/>
          <c:tx>
            <c:strRef>
              <c:f>List1!$C$1</c:f>
              <c:strCache>
                <c:ptCount val="1"/>
                <c:pt idx="0">
                  <c:v>Skup 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List1!$C$2:$C$6</c:f>
              <c:numCache>
                <c:formatCode>General</c:formatCode>
                <c:ptCount val="5"/>
              </c:numCache>
            </c:numRef>
          </c:val>
          <c:extLst>
            <c:ext xmlns:c16="http://schemas.microsoft.com/office/drawing/2014/chart" uri="{C3380CC4-5D6E-409C-BE32-E72D297353CC}">
              <c16:uniqueId val="{00000001-8AFB-468A-BADB-A786A22EBB65}"/>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List1!$D$2:$D$6</c:f>
              <c:numCache>
                <c:formatCode>General</c:formatCode>
                <c:ptCount val="5"/>
              </c:numCache>
            </c:numRef>
          </c:val>
          <c:extLst>
            <c:ext xmlns:c16="http://schemas.microsoft.com/office/drawing/2014/chart" uri="{C3380CC4-5D6E-409C-BE32-E72D297353CC}">
              <c16:uniqueId val="{00000002-8AFB-468A-BADB-A786A22EBB65}"/>
            </c:ext>
          </c:extLst>
        </c:ser>
        <c:dLbls>
          <c:showLegendKey val="0"/>
          <c:showVal val="1"/>
          <c:showCatName val="0"/>
          <c:showSerName val="0"/>
          <c:showPercent val="0"/>
          <c:showBubbleSize val="0"/>
        </c:dLbls>
        <c:gapWidth val="150"/>
        <c:shape val="box"/>
        <c:axId val="1968081408"/>
        <c:axId val="1968081824"/>
        <c:axId val="0"/>
      </c:bar3DChart>
      <c:catAx>
        <c:axId val="196808140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1968081824"/>
        <c:crosses val="autoZero"/>
        <c:auto val="1"/>
        <c:lblAlgn val="ctr"/>
        <c:lblOffset val="100"/>
        <c:noMultiLvlLbl val="0"/>
      </c:catAx>
      <c:valAx>
        <c:axId val="1968081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968081408"/>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Učenici 5.-8. r.</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10"/>
      <c:rotY val="3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524459503686734E-2"/>
          <c:y val="0.16377762457587225"/>
          <c:w val="0.87843020233717728"/>
          <c:h val="0.6570832229336393"/>
        </c:manualLayout>
      </c:layout>
      <c:bar3DChart>
        <c:barDir val="col"/>
        <c:grouping val="clustered"/>
        <c:varyColors val="0"/>
        <c:ser>
          <c:idx val="0"/>
          <c:order val="0"/>
          <c:tx>
            <c:strRef>
              <c:f>List1!$B$1</c:f>
              <c:strCache>
                <c:ptCount val="1"/>
                <c:pt idx="0">
                  <c:v>%</c:v>
                </c:pt>
              </c:strCache>
            </c:strRef>
          </c:tx>
          <c:spPr>
            <a:solidFill>
              <a:schemeClr val="accent1"/>
            </a:solidFill>
            <a:ln>
              <a:noFill/>
            </a:ln>
            <a:effectLst>
              <a:outerShdw blurRad="254000" sx="102000" sy="102000" algn="ctr" rotWithShape="0">
                <a:prstClr val="black">
                  <a:alpha val="20000"/>
                </a:prstClr>
              </a:outerShdw>
            </a:effectLst>
            <a:sp3d/>
          </c:spPr>
          <c:invertIfNegative val="0"/>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List1!$A$2:$A$5</c:f>
              <c:strCache>
                <c:ptCount val="4"/>
                <c:pt idx="0">
                  <c:v>5. razred</c:v>
                </c:pt>
                <c:pt idx="1">
                  <c:v>6. razred</c:v>
                </c:pt>
                <c:pt idx="2">
                  <c:v>7. razred</c:v>
                </c:pt>
                <c:pt idx="3">
                  <c:v>8. razred</c:v>
                </c:pt>
              </c:strCache>
            </c:strRef>
          </c:cat>
          <c:val>
            <c:numRef>
              <c:f>List1!$B$2:$B$5</c:f>
              <c:numCache>
                <c:formatCode>General</c:formatCode>
                <c:ptCount val="4"/>
                <c:pt idx="0">
                  <c:v>18</c:v>
                </c:pt>
                <c:pt idx="1">
                  <c:v>29.7</c:v>
                </c:pt>
                <c:pt idx="2">
                  <c:v>27.9</c:v>
                </c:pt>
                <c:pt idx="3">
                  <c:v>24.3</c:v>
                </c:pt>
              </c:numCache>
            </c:numRef>
          </c:val>
          <c:extLst>
            <c:ext xmlns:c16="http://schemas.microsoft.com/office/drawing/2014/chart" uri="{C3380CC4-5D6E-409C-BE32-E72D297353CC}">
              <c16:uniqueId val="{00000000-E553-4C1C-BBB5-A89F0BEDE4FE}"/>
            </c:ext>
          </c:extLst>
        </c:ser>
        <c:dLbls>
          <c:showLegendKey val="0"/>
          <c:showVal val="0"/>
          <c:showCatName val="0"/>
          <c:showSerName val="0"/>
          <c:showPercent val="0"/>
          <c:showBubbleSize val="0"/>
        </c:dLbls>
        <c:gapWidth val="150"/>
        <c:shape val="box"/>
        <c:axId val="1937685744"/>
        <c:axId val="1937691152"/>
        <c:axId val="0"/>
      </c:bar3DChart>
      <c:catAx>
        <c:axId val="1937685744"/>
        <c:scaling>
          <c:orientation val="minMax"/>
        </c:scaling>
        <c:delete val="0"/>
        <c:axPos val="b"/>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dk1">
                    <a:lumMod val="75000"/>
                    <a:lumOff val="25000"/>
                  </a:schemeClr>
                </a:solidFill>
                <a:latin typeface="+mn-lt"/>
                <a:ea typeface="+mn-ea"/>
                <a:cs typeface="+mn-cs"/>
              </a:defRPr>
            </a:pPr>
            <a:endParaRPr lang="sr-Latn-RS"/>
          </a:p>
        </c:txPr>
        <c:crossAx val="1937691152"/>
        <c:crosses val="autoZero"/>
        <c:auto val="1"/>
        <c:lblAlgn val="ctr"/>
        <c:lblOffset val="100"/>
        <c:noMultiLvlLbl val="0"/>
      </c:catAx>
      <c:valAx>
        <c:axId val="1937691152"/>
        <c:scaling>
          <c:orientation val="minMax"/>
        </c:scaling>
        <c:delete val="0"/>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sr-Latn-RS"/>
          </a:p>
        </c:txPr>
        <c:crossAx val="1937685744"/>
        <c:crosses val="autoZero"/>
        <c:crossBetween val="between"/>
      </c:valAx>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Ocjena 1-5</a:t>
            </a:r>
            <a:endParaRPr lang="hr-HR"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List1!$B$2:$B$6</c:f>
              <c:numCache>
                <c:formatCode>General</c:formatCode>
                <c:ptCount val="5"/>
                <c:pt idx="0">
                  <c:v>2.2000000000000002</c:v>
                </c:pt>
                <c:pt idx="1">
                  <c:v>5.4</c:v>
                </c:pt>
                <c:pt idx="2">
                  <c:v>27.2</c:v>
                </c:pt>
                <c:pt idx="3">
                  <c:v>47.8</c:v>
                </c:pt>
                <c:pt idx="4">
                  <c:v>17.399999999999999</c:v>
                </c:pt>
              </c:numCache>
            </c:numRef>
          </c:val>
          <c:extLst>
            <c:ext xmlns:c16="http://schemas.microsoft.com/office/drawing/2014/chart" uri="{C3380CC4-5D6E-409C-BE32-E72D297353CC}">
              <c16:uniqueId val="{00000000-B685-4A26-B8C4-3C1395273451}"/>
            </c:ext>
          </c:extLst>
        </c:ser>
        <c:ser>
          <c:idx val="1"/>
          <c:order val="1"/>
          <c:tx>
            <c:strRef>
              <c:f>List1!$C$1</c:f>
              <c:strCache>
                <c:ptCount val="1"/>
                <c:pt idx="0">
                  <c:v>Skup 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List1!$C$2:$C$6</c:f>
              <c:numCache>
                <c:formatCode>General</c:formatCode>
                <c:ptCount val="5"/>
              </c:numCache>
            </c:numRef>
          </c:val>
          <c:extLst>
            <c:ext xmlns:c16="http://schemas.microsoft.com/office/drawing/2014/chart" uri="{C3380CC4-5D6E-409C-BE32-E72D297353CC}">
              <c16:uniqueId val="{00000001-B685-4A26-B8C4-3C1395273451}"/>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List1!$D$2:$D$6</c:f>
              <c:numCache>
                <c:formatCode>General</c:formatCode>
                <c:ptCount val="5"/>
              </c:numCache>
            </c:numRef>
          </c:val>
          <c:extLst>
            <c:ext xmlns:c16="http://schemas.microsoft.com/office/drawing/2014/chart" uri="{C3380CC4-5D6E-409C-BE32-E72D297353CC}">
              <c16:uniqueId val="{00000002-B685-4A26-B8C4-3C1395273451}"/>
            </c:ext>
          </c:extLst>
        </c:ser>
        <c:dLbls>
          <c:showLegendKey val="0"/>
          <c:showVal val="1"/>
          <c:showCatName val="0"/>
          <c:showSerName val="0"/>
          <c:showPercent val="0"/>
          <c:showBubbleSize val="0"/>
        </c:dLbls>
        <c:gapWidth val="150"/>
        <c:shape val="box"/>
        <c:axId val="1093876239"/>
        <c:axId val="1093866671"/>
        <c:axId val="0"/>
      </c:bar3DChart>
      <c:catAx>
        <c:axId val="109387623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1093866671"/>
        <c:crosses val="autoZero"/>
        <c:auto val="1"/>
        <c:lblAlgn val="ctr"/>
        <c:lblOffset val="100"/>
        <c:noMultiLvlLbl val="0"/>
      </c:catAx>
      <c:valAx>
        <c:axId val="10938666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093876239"/>
        <c:crosses val="autoZero"/>
        <c:crossBetween val="between"/>
      </c:valAx>
      <c:spPr>
        <a:noFill/>
        <a:ln>
          <a:noFill/>
        </a:ln>
        <a:effectLst/>
      </c:spPr>
    </c:plotArea>
    <c:legend>
      <c:legendPos val="b"/>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smtClean="0"/>
              <a:t>Ocjena 1-5 </a:t>
            </a:r>
            <a:endParaRPr lang="hr-HR"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r-Latn-R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List1!$B$2:$B$6</c:f>
              <c:numCache>
                <c:formatCode>General</c:formatCode>
                <c:ptCount val="5"/>
                <c:pt idx="0">
                  <c:v>2.2000000000000002</c:v>
                </c:pt>
                <c:pt idx="1">
                  <c:v>5.4</c:v>
                </c:pt>
                <c:pt idx="2">
                  <c:v>33.700000000000003</c:v>
                </c:pt>
                <c:pt idx="3">
                  <c:v>42.4</c:v>
                </c:pt>
                <c:pt idx="4">
                  <c:v>16.3</c:v>
                </c:pt>
              </c:numCache>
            </c:numRef>
          </c:val>
          <c:extLst>
            <c:ext xmlns:c16="http://schemas.microsoft.com/office/drawing/2014/chart" uri="{C3380CC4-5D6E-409C-BE32-E72D297353CC}">
              <c16:uniqueId val="{00000000-D4E9-4F3F-A192-033248328150}"/>
            </c:ext>
          </c:extLst>
        </c:ser>
        <c:ser>
          <c:idx val="1"/>
          <c:order val="1"/>
          <c:tx>
            <c:strRef>
              <c:f>List1!$C$1</c:f>
              <c:strCache>
                <c:ptCount val="1"/>
                <c:pt idx="0">
                  <c:v>Skup 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List1!$C$2:$C$6</c:f>
              <c:numCache>
                <c:formatCode>General</c:formatCode>
                <c:ptCount val="5"/>
              </c:numCache>
            </c:numRef>
          </c:val>
          <c:extLst>
            <c:ext xmlns:c16="http://schemas.microsoft.com/office/drawing/2014/chart" uri="{C3380CC4-5D6E-409C-BE32-E72D297353CC}">
              <c16:uniqueId val="{00000001-D4E9-4F3F-A192-033248328150}"/>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List1!$A$2:$A$6</c:f>
              <c:numCache>
                <c:formatCode>General</c:formatCode>
                <c:ptCount val="5"/>
                <c:pt idx="0">
                  <c:v>1</c:v>
                </c:pt>
                <c:pt idx="1">
                  <c:v>2</c:v>
                </c:pt>
                <c:pt idx="2">
                  <c:v>3</c:v>
                </c:pt>
                <c:pt idx="3">
                  <c:v>4</c:v>
                </c:pt>
                <c:pt idx="4">
                  <c:v>5</c:v>
                </c:pt>
              </c:numCache>
            </c:numRef>
          </c:cat>
          <c:val>
            <c:numRef>
              <c:f>List1!$D$2:$D$6</c:f>
              <c:numCache>
                <c:formatCode>General</c:formatCode>
                <c:ptCount val="5"/>
              </c:numCache>
            </c:numRef>
          </c:val>
          <c:extLst>
            <c:ext xmlns:c16="http://schemas.microsoft.com/office/drawing/2014/chart" uri="{C3380CC4-5D6E-409C-BE32-E72D297353CC}">
              <c16:uniqueId val="{00000002-D4E9-4F3F-A192-033248328150}"/>
            </c:ext>
          </c:extLst>
        </c:ser>
        <c:dLbls>
          <c:showLegendKey val="0"/>
          <c:showVal val="1"/>
          <c:showCatName val="0"/>
          <c:showSerName val="0"/>
          <c:showPercent val="0"/>
          <c:showBubbleSize val="0"/>
        </c:dLbls>
        <c:gapWidth val="150"/>
        <c:shape val="box"/>
        <c:axId val="1018311279"/>
        <c:axId val="1018311695"/>
        <c:axId val="0"/>
      </c:bar3DChart>
      <c:catAx>
        <c:axId val="101831127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crossAx val="1018311695"/>
        <c:crosses val="autoZero"/>
        <c:auto val="1"/>
        <c:lblAlgn val="ctr"/>
        <c:lblOffset val="100"/>
        <c:noMultiLvlLbl val="0"/>
      </c:catAx>
      <c:valAx>
        <c:axId val="10183116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018311279"/>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Entry>
      <c:legendEntry>
        <c:idx val="1"/>
        <c:delete val="1"/>
      </c:legendEntry>
      <c:legendEntry>
        <c:idx val="2"/>
        <c:delete val="1"/>
      </c:legendEntry>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45770972755648609"/>
          <c:y val="9.2361583592650676E-2"/>
          <c:w val="0.51515330567365869"/>
          <c:h val="0.77969268665089186"/>
        </c:manualLayout>
      </c:layout>
      <c:bar3DChart>
        <c:barDir val="bar"/>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o  Loša internetska veza</c:v>
                </c:pt>
                <c:pt idx="1">
                  <c:v>o  Tehničke poteškoće u pristupu platformi za učenje</c:v>
                </c:pt>
                <c:pt idx="2">
                  <c:v>Kratak rok za ispunjavanje domaće zadaće</c:v>
                </c:pt>
                <c:pt idx="3">
                  <c:v>o  Previše nastavnog gradiva koje moram samostalno obraditi</c:v>
                </c:pt>
                <c:pt idx="4">
                  <c:v>o  Zadaci su nejasni</c:v>
                </c:pt>
                <c:pt idx="5">
                  <c:v>o  Zadaci nisu zanimljivi</c:v>
                </c:pt>
                <c:pt idx="6">
                  <c:v>Ispiti u online okruženju</c:v>
                </c:pt>
                <c:pt idx="7">
                  <c:v>Veći stres</c:v>
                </c:pt>
              </c:strCache>
            </c:strRef>
          </c:cat>
          <c:val>
            <c:numRef>
              <c:f>List1!$B$2:$B$9</c:f>
              <c:numCache>
                <c:formatCode>General</c:formatCode>
                <c:ptCount val="8"/>
                <c:pt idx="0">
                  <c:v>32.4</c:v>
                </c:pt>
                <c:pt idx="1">
                  <c:v>11.7</c:v>
                </c:pt>
                <c:pt idx="2">
                  <c:v>34.200000000000003</c:v>
                </c:pt>
                <c:pt idx="3">
                  <c:v>61.3</c:v>
                </c:pt>
                <c:pt idx="4">
                  <c:v>14.4</c:v>
                </c:pt>
                <c:pt idx="5">
                  <c:v>14.4</c:v>
                </c:pt>
                <c:pt idx="6">
                  <c:v>10.8</c:v>
                </c:pt>
                <c:pt idx="7">
                  <c:v>0.9</c:v>
                </c:pt>
              </c:numCache>
            </c:numRef>
          </c:val>
          <c:extLst>
            <c:ext xmlns:c16="http://schemas.microsoft.com/office/drawing/2014/chart" uri="{C3380CC4-5D6E-409C-BE32-E72D297353CC}">
              <c16:uniqueId val="{00000000-6965-4E87-87C3-115DB03FB92A}"/>
            </c:ext>
          </c:extLst>
        </c:ser>
        <c:ser>
          <c:idx val="1"/>
          <c:order val="1"/>
          <c:tx>
            <c:strRef>
              <c:f>List1!$C$1</c:f>
              <c:strCache>
                <c:ptCount val="1"/>
                <c:pt idx="0">
                  <c:v>Skup 2</c:v>
                </c:pt>
              </c:strCache>
            </c:strRef>
          </c:tx>
          <c:spPr>
            <a:solidFill>
              <a:schemeClr val="accent2"/>
            </a:solidFill>
            <a:ln>
              <a:noFill/>
            </a:ln>
            <a:effectLst/>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o  Loša internetska veza</c:v>
                </c:pt>
                <c:pt idx="1">
                  <c:v>o  Tehničke poteškoće u pristupu platformi za učenje</c:v>
                </c:pt>
                <c:pt idx="2">
                  <c:v>Kratak rok za ispunjavanje domaće zadaće</c:v>
                </c:pt>
                <c:pt idx="3">
                  <c:v>o  Previše nastavnog gradiva koje moram samostalno obraditi</c:v>
                </c:pt>
                <c:pt idx="4">
                  <c:v>o  Zadaci su nejasni</c:v>
                </c:pt>
                <c:pt idx="5">
                  <c:v>o  Zadaci nisu zanimljivi</c:v>
                </c:pt>
                <c:pt idx="6">
                  <c:v>Ispiti u online okruženju</c:v>
                </c:pt>
                <c:pt idx="7">
                  <c:v>Veći stres</c:v>
                </c:pt>
              </c:strCache>
            </c:strRef>
          </c:cat>
          <c:val>
            <c:numRef>
              <c:f>List1!$C$2:$C$9</c:f>
              <c:numCache>
                <c:formatCode>General</c:formatCode>
                <c:ptCount val="8"/>
              </c:numCache>
            </c:numRef>
          </c:val>
          <c:extLst>
            <c:ext xmlns:c16="http://schemas.microsoft.com/office/drawing/2014/chart" uri="{C3380CC4-5D6E-409C-BE32-E72D297353CC}">
              <c16:uniqueId val="{00000001-6965-4E87-87C3-115DB03FB92A}"/>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List1!$A$2:$A$9</c:f>
              <c:strCache>
                <c:ptCount val="8"/>
                <c:pt idx="0">
                  <c:v>o  Loša internetska veza</c:v>
                </c:pt>
                <c:pt idx="1">
                  <c:v>o  Tehničke poteškoće u pristupu platformi za učenje</c:v>
                </c:pt>
                <c:pt idx="2">
                  <c:v>Kratak rok za ispunjavanje domaće zadaće</c:v>
                </c:pt>
                <c:pt idx="3">
                  <c:v>o  Previše nastavnog gradiva koje moram samostalno obraditi</c:v>
                </c:pt>
                <c:pt idx="4">
                  <c:v>o  Zadaci su nejasni</c:v>
                </c:pt>
                <c:pt idx="5">
                  <c:v>o  Zadaci nisu zanimljivi</c:v>
                </c:pt>
                <c:pt idx="6">
                  <c:v>Ispiti u online okruženju</c:v>
                </c:pt>
                <c:pt idx="7">
                  <c:v>Veći stres</c:v>
                </c:pt>
              </c:strCache>
            </c:strRef>
          </c:cat>
          <c:val>
            <c:numRef>
              <c:f>List1!$D$2:$D$9</c:f>
              <c:numCache>
                <c:formatCode>General</c:formatCode>
                <c:ptCount val="8"/>
              </c:numCache>
            </c:numRef>
          </c:val>
          <c:extLst>
            <c:ext xmlns:c16="http://schemas.microsoft.com/office/drawing/2014/chart" uri="{C3380CC4-5D6E-409C-BE32-E72D297353CC}">
              <c16:uniqueId val="{00000002-6965-4E87-87C3-115DB03FB92A}"/>
            </c:ext>
          </c:extLst>
        </c:ser>
        <c:dLbls>
          <c:showLegendKey val="0"/>
          <c:showVal val="1"/>
          <c:showCatName val="0"/>
          <c:showSerName val="0"/>
          <c:showPercent val="0"/>
          <c:showBubbleSize val="0"/>
        </c:dLbls>
        <c:gapWidth val="150"/>
        <c:shape val="box"/>
        <c:axId val="1839814239"/>
        <c:axId val="1839802591"/>
        <c:axId val="0"/>
      </c:bar3DChart>
      <c:catAx>
        <c:axId val="1839814239"/>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sr-Latn-RS"/>
          </a:p>
        </c:txPr>
        <c:crossAx val="1839802591"/>
        <c:crosses val="autoZero"/>
        <c:auto val="1"/>
        <c:lblAlgn val="ctr"/>
        <c:lblOffset val="100"/>
        <c:noMultiLvlLbl val="0"/>
      </c:catAx>
      <c:valAx>
        <c:axId val="183980259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sr-Latn-RS"/>
          </a:p>
        </c:txPr>
        <c:crossAx val="1839814239"/>
        <c:crosses val="autoZero"/>
        <c:crossBetween val="between"/>
      </c:valAx>
      <c:spPr>
        <a:noFill/>
        <a:ln>
          <a:noFill/>
        </a:ln>
        <a:effectLst/>
      </c:spPr>
    </c:plotArea>
    <c:legend>
      <c:legendPos val="b"/>
      <c:legendEntry>
        <c:idx val="0"/>
        <c:delete val="1"/>
      </c:legendEntry>
      <c:legendEntry>
        <c:idx val="1"/>
        <c:delete val="1"/>
      </c:legendEntry>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sz="1600"/>
      </a:pPr>
      <a:endParaRPr lang="sr-Latn-RS"/>
    </a:p>
  </c:txPr>
  <c:externalData r:id="rId3">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List1!$B$1</c:f>
              <c:strCache>
                <c:ptCount val="1"/>
                <c:pt idx="0">
                  <c:v>%</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List1!$A$2:$A$8</c:f>
              <c:strCache>
                <c:ptCount val="7"/>
                <c:pt idx="0">
                  <c:v>Zadaci koje radimo online su mi zanimljiviji</c:v>
                </c:pt>
                <c:pt idx="1">
                  <c:v>Opušteniji/a sam (mogu biti u pidžami, jesti ili piti za vrijeme nastave)</c:v>
                </c:pt>
                <c:pt idx="2">
                  <c:v>o  Osjećam se slobodno </c:v>
                </c:pt>
                <c:pt idx="3">
                  <c:v>o  Bolje razumijem gradivo</c:v>
                </c:pt>
                <c:pt idx="4">
                  <c:v>o  Nastavnici nas motiviraju</c:v>
                </c:pt>
                <c:pt idx="5">
                  <c:v>o  Nastavnici se trude oko nas učenika/ca</c:v>
                </c:pt>
                <c:pt idx="6">
                  <c:v>Doma sam s obitelji</c:v>
                </c:pt>
              </c:strCache>
            </c:strRef>
          </c:cat>
          <c:val>
            <c:numRef>
              <c:f>List1!$B$2:$B$8</c:f>
              <c:numCache>
                <c:formatCode>General</c:formatCode>
                <c:ptCount val="7"/>
                <c:pt idx="0">
                  <c:v>24.3</c:v>
                </c:pt>
                <c:pt idx="1">
                  <c:v>77.5</c:v>
                </c:pt>
                <c:pt idx="2">
                  <c:v>48.6</c:v>
                </c:pt>
                <c:pt idx="3">
                  <c:v>8.1</c:v>
                </c:pt>
                <c:pt idx="4">
                  <c:v>15.3</c:v>
                </c:pt>
                <c:pt idx="5">
                  <c:v>40.5</c:v>
                </c:pt>
                <c:pt idx="6">
                  <c:v>0.9</c:v>
                </c:pt>
              </c:numCache>
            </c:numRef>
          </c:val>
          <c:extLst>
            <c:ext xmlns:c16="http://schemas.microsoft.com/office/drawing/2014/chart" uri="{C3380CC4-5D6E-409C-BE32-E72D297353CC}">
              <c16:uniqueId val="{00000000-9C76-4B20-B159-E36781AD2AED}"/>
            </c:ext>
          </c:extLst>
        </c:ser>
        <c:ser>
          <c:idx val="1"/>
          <c:order val="1"/>
          <c:tx>
            <c:strRef>
              <c:f>List1!$C$1</c:f>
              <c:strCache>
                <c:ptCount val="1"/>
                <c:pt idx="0">
                  <c:v>Skup 2</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List1!$A$2:$A$8</c:f>
              <c:strCache>
                <c:ptCount val="7"/>
                <c:pt idx="0">
                  <c:v>Zadaci koje radimo online su mi zanimljiviji</c:v>
                </c:pt>
                <c:pt idx="1">
                  <c:v>Opušteniji/a sam (mogu biti u pidžami, jesti ili piti za vrijeme nastave)</c:v>
                </c:pt>
                <c:pt idx="2">
                  <c:v>o  Osjećam se slobodno </c:v>
                </c:pt>
                <c:pt idx="3">
                  <c:v>o  Bolje razumijem gradivo</c:v>
                </c:pt>
                <c:pt idx="4">
                  <c:v>o  Nastavnici nas motiviraju</c:v>
                </c:pt>
                <c:pt idx="5">
                  <c:v>o  Nastavnici se trude oko nas učenika/ca</c:v>
                </c:pt>
                <c:pt idx="6">
                  <c:v>Doma sam s obitelji</c:v>
                </c:pt>
              </c:strCache>
            </c:strRef>
          </c:cat>
          <c:val>
            <c:numRef>
              <c:f>List1!$C$2:$C$8</c:f>
              <c:numCache>
                <c:formatCode>General</c:formatCode>
                <c:ptCount val="7"/>
              </c:numCache>
            </c:numRef>
          </c:val>
          <c:extLst>
            <c:ext xmlns:c16="http://schemas.microsoft.com/office/drawing/2014/chart" uri="{C3380CC4-5D6E-409C-BE32-E72D297353CC}">
              <c16:uniqueId val="{00000001-9C76-4B20-B159-E36781AD2AED}"/>
            </c:ext>
          </c:extLst>
        </c:ser>
        <c:ser>
          <c:idx val="2"/>
          <c:order val="2"/>
          <c:tx>
            <c:strRef>
              <c:f>List1!$D$1</c:f>
              <c:strCache>
                <c:ptCount val="1"/>
                <c:pt idx="0">
                  <c:v>Skup 3</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List1!$A$2:$A$8</c:f>
              <c:strCache>
                <c:ptCount val="7"/>
                <c:pt idx="0">
                  <c:v>Zadaci koje radimo online su mi zanimljiviji</c:v>
                </c:pt>
                <c:pt idx="1">
                  <c:v>Opušteniji/a sam (mogu biti u pidžami, jesti ili piti za vrijeme nastave)</c:v>
                </c:pt>
                <c:pt idx="2">
                  <c:v>o  Osjećam se slobodno </c:v>
                </c:pt>
                <c:pt idx="3">
                  <c:v>o  Bolje razumijem gradivo</c:v>
                </c:pt>
                <c:pt idx="4">
                  <c:v>o  Nastavnici nas motiviraju</c:v>
                </c:pt>
                <c:pt idx="5">
                  <c:v>o  Nastavnici se trude oko nas učenika/ca</c:v>
                </c:pt>
                <c:pt idx="6">
                  <c:v>Doma sam s obitelji</c:v>
                </c:pt>
              </c:strCache>
            </c:strRef>
          </c:cat>
          <c:val>
            <c:numRef>
              <c:f>List1!$D$2:$D$8</c:f>
              <c:numCache>
                <c:formatCode>General</c:formatCode>
                <c:ptCount val="7"/>
              </c:numCache>
            </c:numRef>
          </c:val>
          <c:extLst>
            <c:ext xmlns:c16="http://schemas.microsoft.com/office/drawing/2014/chart" uri="{C3380CC4-5D6E-409C-BE32-E72D297353CC}">
              <c16:uniqueId val="{00000002-9C76-4B20-B159-E36781AD2AED}"/>
            </c:ext>
          </c:extLst>
        </c:ser>
        <c:dLbls>
          <c:showLegendKey val="0"/>
          <c:showVal val="1"/>
          <c:showCatName val="0"/>
          <c:showSerName val="0"/>
          <c:showPercent val="0"/>
          <c:showBubbleSize val="0"/>
        </c:dLbls>
        <c:gapWidth val="150"/>
        <c:shape val="box"/>
        <c:axId val="1949279071"/>
        <c:axId val="1949277823"/>
        <c:axId val="0"/>
      </c:bar3DChart>
      <c:catAx>
        <c:axId val="1949279071"/>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sr-Latn-RS"/>
          </a:p>
        </c:txPr>
        <c:crossAx val="1949277823"/>
        <c:crosses val="autoZero"/>
        <c:auto val="1"/>
        <c:lblAlgn val="ctr"/>
        <c:lblOffset val="100"/>
        <c:noMultiLvlLbl val="0"/>
      </c:catAx>
      <c:valAx>
        <c:axId val="194927782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r-Latn-RS"/>
          </a:p>
        </c:txPr>
        <c:crossAx val="1949279071"/>
        <c:crosses val="autoZero"/>
        <c:crossBetween val="between"/>
      </c:valAx>
      <c:spPr>
        <a:noFill/>
        <a:ln>
          <a:noFill/>
        </a:ln>
        <a:effectLst/>
      </c:spPr>
    </c:plotArea>
    <c:legend>
      <c:legendPos val="b"/>
      <c:legendEntry>
        <c:idx val="0"/>
        <c:delete val="1"/>
      </c:legendEntry>
      <c:legendEntry>
        <c:idx val="1"/>
        <c:delete val="1"/>
      </c:legendEntry>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a:t>Lako korištenje IKT-a</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46FC-4CC5-A39D-4DE53C9FD4FD}"/>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46FC-4CC5-A39D-4DE53C9FD4FD}"/>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46FC-4CC5-A39D-4DE53C9FD4FD}"/>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46FC-4CC5-A39D-4DE53C9FD4FD}"/>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70</c:v>
                </c:pt>
                <c:pt idx="1">
                  <c:v>1</c:v>
                </c:pt>
                <c:pt idx="2">
                  <c:v>21</c:v>
                </c:pt>
              </c:numCache>
            </c:numRef>
          </c:val>
          <c:extLst>
            <c:ext xmlns:c16="http://schemas.microsoft.com/office/drawing/2014/chart" uri="{C3380CC4-5D6E-409C-BE32-E72D297353CC}">
              <c16:uniqueId val="{00000000-7F9B-4815-9945-A5AAE1EBDC17}"/>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Dobro poznavanje IKT-a</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C2EC-4A9E-9F4E-046CDAE86252}"/>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C2EC-4A9E-9F4E-046CDAE86252}"/>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C2EC-4A9E-9F4E-046CDAE86252}"/>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C2EC-4A9E-9F4E-046CDAE86252}"/>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91</c:v>
                </c:pt>
                <c:pt idx="1">
                  <c:v>3</c:v>
                </c:pt>
                <c:pt idx="2">
                  <c:v>17</c:v>
                </c:pt>
              </c:numCache>
            </c:numRef>
          </c:val>
          <c:extLst>
            <c:ext xmlns:c16="http://schemas.microsoft.com/office/drawing/2014/chart" uri="{C3380CC4-5D6E-409C-BE32-E72D297353CC}">
              <c16:uniqueId val="{00000000-AD46-42E3-900A-BBB585796F4E}"/>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a:t>Previše zadataka za učenike </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explosion val="1"/>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8681-4C6D-8844-C250B18D6704}"/>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8681-4C6D-8844-C250B18D6704}"/>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8681-4C6D-8844-C250B18D6704}"/>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8681-4C6D-8844-C250B18D6704}"/>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22</c:v>
                </c:pt>
                <c:pt idx="1">
                  <c:v>14</c:v>
                </c:pt>
                <c:pt idx="2">
                  <c:v>56</c:v>
                </c:pt>
              </c:numCache>
            </c:numRef>
          </c:val>
          <c:extLst>
            <c:ext xmlns:c16="http://schemas.microsoft.com/office/drawing/2014/chart" uri="{C3380CC4-5D6E-409C-BE32-E72D297353CC}">
              <c16:uniqueId val="{00000000-ED0B-49C8-8F04-8687ED47FAE0}"/>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dirty="0" smtClean="0"/>
              <a:t>Radim više</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377B-4655-9EF0-66AFC5B9B247}"/>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377B-4655-9EF0-66AFC5B9B247}"/>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377B-4655-9EF0-66AFC5B9B247}"/>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377B-4655-9EF0-66AFC5B9B247}"/>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50</c:v>
                </c:pt>
                <c:pt idx="1">
                  <c:v>20</c:v>
                </c:pt>
                <c:pt idx="2">
                  <c:v>41</c:v>
                </c:pt>
              </c:numCache>
            </c:numRef>
          </c:val>
          <c:extLst>
            <c:ext xmlns:c16="http://schemas.microsoft.com/office/drawing/2014/chart" uri="{C3380CC4-5D6E-409C-BE32-E72D297353CC}">
              <c16:uniqueId val="{00000000-E34E-4850-9A53-C45DF27BF6CD}"/>
            </c:ext>
          </c:extLst>
        </c:ser>
        <c:dLbls>
          <c:dLblPos val="ctr"/>
          <c:showLegendKey val="0"/>
          <c:showVal val="1"/>
          <c:showCatName val="0"/>
          <c:showSerName val="0"/>
          <c:showPercent val="0"/>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hr-HR"/>
              <a:t>Više uključivanja roditelja u učenje</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sr-Latn-R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Prodaja</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B7B9-42FE-8A5A-2925881A5D3C}"/>
              </c:ext>
            </c:extLst>
          </c:dPt>
          <c:dPt>
            <c:idx val="1"/>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B7B9-42FE-8A5A-2925881A5D3C}"/>
              </c:ext>
            </c:extLst>
          </c:dPt>
          <c:dPt>
            <c:idx val="2"/>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B7B9-42FE-8A5A-2925881A5D3C}"/>
              </c:ext>
            </c:extLst>
          </c:dPt>
          <c:dPt>
            <c:idx val="3"/>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B7B9-42FE-8A5A-2925881A5D3C}"/>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sr-Latn-R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List1!$A$2:$A$5</c:f>
              <c:strCache>
                <c:ptCount val="3"/>
                <c:pt idx="0">
                  <c:v>DA</c:v>
                </c:pt>
                <c:pt idx="1">
                  <c:v>NE</c:v>
                </c:pt>
                <c:pt idx="2">
                  <c:v>PONEKAD</c:v>
                </c:pt>
              </c:strCache>
            </c:strRef>
          </c:cat>
          <c:val>
            <c:numRef>
              <c:f>List1!$B$2:$B$5</c:f>
              <c:numCache>
                <c:formatCode>General</c:formatCode>
                <c:ptCount val="4"/>
                <c:pt idx="0">
                  <c:v>44</c:v>
                </c:pt>
                <c:pt idx="1">
                  <c:v>18</c:v>
                </c:pt>
                <c:pt idx="2">
                  <c:v>30</c:v>
                </c:pt>
              </c:numCache>
            </c:numRef>
          </c:val>
          <c:extLst>
            <c:ext xmlns:c16="http://schemas.microsoft.com/office/drawing/2014/chart" uri="{C3380CC4-5D6E-409C-BE32-E72D297353CC}">
              <c16:uniqueId val="{00000000-8540-4171-A526-F0B97EE3EE79}"/>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3"/>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20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7.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8.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0.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3.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4.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5.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8.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9.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0.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hr-HR" smtClean="0"/>
              <a:t>Uredite stil naslova matrice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Kliknite da biste uredili stil podnaslova matrice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hr-HR" smtClean="0"/>
              <a:t>Uredite stil naslova matrice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hr-HR" smtClean="0"/>
              <a:t>Kliknite ikonu da biste dodali  sliku</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18C79C5D-2A6F-F04D-97DA-BEF2467B64E4}" type="datetimeFigureOut">
              <a:rPr lang="en-US" dirty="0"/>
              <a:pPr/>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hr-HR" smtClean="0"/>
              <a:t>Uredite stil naslova matrice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hr-HR" smtClean="0"/>
              <a:t>Uredite stilove teksta matrice</a:t>
            </a:r>
          </a:p>
        </p:txBody>
      </p:sp>
      <p:sp>
        <p:nvSpPr>
          <p:cNvPr id="4" name="Date Placeholder 3"/>
          <p:cNvSpPr>
            <a:spLocks noGrp="1"/>
          </p:cNvSpPr>
          <p:nvPr>
            <p:ph type="dt" sz="half" idx="10"/>
          </p:nvPr>
        </p:nvSpPr>
        <p:spPr/>
        <p:txBody>
          <a:bodyPr/>
          <a:lstStyle/>
          <a:p>
            <a:fld id="{8DFA1846-DA80-1C48-A609-854EA85C59AD}"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hr-HR" smtClean="0"/>
              <a:t>Uredite stil naslova matrice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hr-HR" smtClean="0"/>
              <a:t>Uredite stilove teksta matrice</a:t>
            </a:r>
          </a:p>
        </p:txBody>
      </p:sp>
      <p:sp>
        <p:nvSpPr>
          <p:cNvPr id="2" name="Date Placeholder 1"/>
          <p:cNvSpPr>
            <a:spLocks noGrp="1"/>
          </p:cNvSpPr>
          <p:nvPr>
            <p:ph type="dt" sz="half" idx="10"/>
          </p:nvPr>
        </p:nvSpPr>
        <p:spPr/>
        <p:txBody>
          <a:bodyPr/>
          <a:lstStyle/>
          <a:p>
            <a:fld id="{FBF54567-0DE4-3F47-BF90-CB84690072F9}" type="datetimeFigureOut">
              <a:rPr lang="en-US" dirty="0"/>
              <a:pPr/>
              <a:t>8/27/2020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hr-HR" smtClean="0"/>
              <a:t>Uredite stil naslova matrice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hr-HR" smtClean="0"/>
              <a:t>Uredite stil naslova matrice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hr-HR" smtClean="0"/>
              <a:t>Uredite stil naslova matrice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8DFA1846-DA80-1C48-A609-854EA85C59AD}" type="datetimeFigureOut">
              <a:rPr lang="en-US" dirty="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hr-HR" smtClean="0"/>
              <a:t>Uredite stil naslova matrice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hr-HR" smtClean="0"/>
              <a:t>Uredite stil naslova matrice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D0DF5E60-9974-AC48-9591-99C2BB44B7CF}" type="datetimeFigureOut">
              <a:rPr lang="en-US" dirty="0"/>
              <a:pPr/>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hr-HR" smtClean="0"/>
              <a:t>Uredite stil naslova matrice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hr-HR" smtClean="0"/>
              <a:t>Kliknite ikonu da biste dodali  sliku</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8/27/2020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hr-HR" smtClean="0"/>
              <a:t>Uredite stil naslova matrice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8/27/2020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chart" Target="../charts/chart27.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chart" Target="../charts/chart30.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chart" Target="../charts/chart3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chart" Target="../charts/chart34.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chart" Target="../charts/chart3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chart" Target="../charts/chart38.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252549" y="1449147"/>
            <a:ext cx="11129452" cy="2971051"/>
          </a:xfrm>
        </p:spPr>
        <p:txBody>
          <a:bodyPr/>
          <a:lstStyle/>
          <a:p>
            <a:r>
              <a:rPr lang="hr-HR" dirty="0" smtClean="0"/>
              <a:t>NASTAVA NA DALJINU </a:t>
            </a:r>
            <a:br>
              <a:rPr lang="hr-HR" dirty="0" smtClean="0"/>
            </a:br>
            <a:r>
              <a:rPr lang="hr-HR" sz="3600" dirty="0" smtClean="0"/>
              <a:t>Stavovi </a:t>
            </a:r>
            <a:r>
              <a:rPr lang="hr-HR" sz="3600" dirty="0"/>
              <a:t>i </a:t>
            </a:r>
            <a:r>
              <a:rPr lang="hr-HR" sz="3600" dirty="0" smtClean="0"/>
              <a:t>mišljenja RODITELJA i UČENIKA povezani sa situacijom COVID-19  i učenjem/nastavom </a:t>
            </a:r>
            <a:r>
              <a:rPr lang="hr-HR" sz="3600" dirty="0"/>
              <a:t>na </a:t>
            </a:r>
            <a:r>
              <a:rPr lang="hr-HR" sz="3600" dirty="0" smtClean="0"/>
              <a:t>daljinu na kraju nastavne godine 2019./20.</a:t>
            </a:r>
            <a:endParaRPr lang="hr-HR" sz="3600" dirty="0"/>
          </a:p>
        </p:txBody>
      </p:sp>
      <p:sp>
        <p:nvSpPr>
          <p:cNvPr id="3" name="Podnaslov 2"/>
          <p:cNvSpPr>
            <a:spLocks noGrp="1"/>
          </p:cNvSpPr>
          <p:nvPr>
            <p:ph type="subTitle" idx="1"/>
          </p:nvPr>
        </p:nvSpPr>
        <p:spPr/>
        <p:txBody>
          <a:bodyPr/>
          <a:lstStyle/>
          <a:p>
            <a:r>
              <a:rPr lang="hr-HR" dirty="0" smtClean="0"/>
              <a:t>Za Sjednicu UV pripremila Gordana </a:t>
            </a:r>
            <a:r>
              <a:rPr lang="hr-HR" dirty="0" err="1" smtClean="0"/>
              <a:t>Trakoštanec</a:t>
            </a:r>
            <a:r>
              <a:rPr lang="hr-HR" dirty="0" smtClean="0"/>
              <a:t>, prof. pedagogije</a:t>
            </a:r>
            <a:endParaRPr lang="hr-HR" dirty="0"/>
          </a:p>
        </p:txBody>
      </p:sp>
    </p:spTree>
    <p:extLst>
      <p:ext uri="{BB962C8B-B14F-4D97-AF65-F5344CB8AC3E}">
        <p14:creationId xmlns:p14="http://schemas.microsoft.com/office/powerpoint/2010/main" val="630077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Mišljenje roditelja</a:t>
            </a:r>
            <a:endParaRPr lang="hr-HR" dirty="0"/>
          </a:p>
        </p:txBody>
      </p:sp>
      <p:graphicFrame>
        <p:nvGraphicFramePr>
          <p:cNvPr id="7" name="Rezervirano mjesto sadržaja 6"/>
          <p:cNvGraphicFramePr>
            <a:graphicFrameLocks noGrp="1"/>
          </p:cNvGraphicFramePr>
          <p:nvPr>
            <p:ph idx="1"/>
            <p:extLst>
              <p:ext uri="{D42A27DB-BD31-4B8C-83A1-F6EECF244321}">
                <p14:modId xmlns:p14="http://schemas.microsoft.com/office/powerpoint/2010/main" val="1593061241"/>
              </p:ext>
            </p:extLst>
          </p:nvPr>
        </p:nvGraphicFramePr>
        <p:xfrm>
          <a:off x="4856163" y="446088"/>
          <a:ext cx="6251575" cy="5414962"/>
        </p:xfrm>
        <a:graphic>
          <a:graphicData uri="http://schemas.openxmlformats.org/drawingml/2006/chart">
            <c:chart xmlns:c="http://schemas.openxmlformats.org/drawingml/2006/chart" xmlns:r="http://schemas.openxmlformats.org/officeDocument/2006/relationships" r:id="rId2"/>
          </a:graphicData>
        </a:graphic>
      </p:graphicFrame>
      <p:sp>
        <p:nvSpPr>
          <p:cNvPr id="4" name="Rezervirano mjesto teksta 3"/>
          <p:cNvSpPr>
            <a:spLocks noGrp="1"/>
          </p:cNvSpPr>
          <p:nvPr>
            <p:ph type="body" sz="half" idx="2"/>
          </p:nvPr>
        </p:nvSpPr>
        <p:spPr>
          <a:xfrm>
            <a:off x="339635" y="2260738"/>
            <a:ext cx="4281050" cy="3600311"/>
          </a:xfrm>
        </p:spPr>
        <p:txBody>
          <a:bodyPr>
            <a:normAutofit/>
          </a:bodyPr>
          <a:lstStyle/>
          <a:p>
            <a:r>
              <a:rPr lang="pl-PL" sz="2800" dirty="0"/>
              <a:t>Zadovoljniji/a sam online podučavanjem u odnosu na tradicionalno.</a:t>
            </a:r>
            <a:endParaRPr lang="hr-HR" sz="2800" dirty="0"/>
          </a:p>
        </p:txBody>
      </p:sp>
    </p:spTree>
    <p:extLst>
      <p:ext uri="{BB962C8B-B14F-4D97-AF65-F5344CB8AC3E}">
        <p14:creationId xmlns:p14="http://schemas.microsoft.com/office/powerpoint/2010/main" val="1452447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r>
              <a:rPr lang="hr-HR" dirty="0"/>
              <a:t>Mišljenja roditelja i učenika</a:t>
            </a:r>
          </a:p>
        </p:txBody>
      </p:sp>
      <p:sp>
        <p:nvSpPr>
          <p:cNvPr id="4" name="Rezervirano mjesto teksta 3"/>
          <p:cNvSpPr>
            <a:spLocks noGrp="1"/>
          </p:cNvSpPr>
          <p:nvPr>
            <p:ph type="body" idx="1"/>
          </p:nvPr>
        </p:nvSpPr>
        <p:spPr/>
        <p:txBody>
          <a:bodyPr/>
          <a:lstStyle/>
          <a:p>
            <a:r>
              <a:rPr lang="hr-HR" dirty="0"/>
              <a:t>Redovito komuniciram s razrednikom/</a:t>
            </a:r>
            <a:r>
              <a:rPr lang="hr-HR" dirty="0" err="1"/>
              <a:t>com</a:t>
            </a:r>
            <a:r>
              <a:rPr lang="hr-HR" dirty="0"/>
              <a:t>.</a:t>
            </a:r>
          </a:p>
        </p:txBody>
      </p:sp>
      <p:graphicFrame>
        <p:nvGraphicFramePr>
          <p:cNvPr id="7" name="Rezervirano mjesto sadržaja 6"/>
          <p:cNvGraphicFramePr>
            <a:graphicFrameLocks noGrp="1"/>
          </p:cNvGraphicFramePr>
          <p:nvPr>
            <p:ph sz="half" idx="2"/>
            <p:extLst>
              <p:ext uri="{D42A27DB-BD31-4B8C-83A1-F6EECF244321}">
                <p14:modId xmlns:p14="http://schemas.microsoft.com/office/powerpoint/2010/main" val="3010441408"/>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hr-HR" dirty="0"/>
              <a:t>Brine me završetak ove školske godine.</a:t>
            </a:r>
          </a:p>
        </p:txBody>
      </p:sp>
      <p:graphicFrame>
        <p:nvGraphicFramePr>
          <p:cNvPr id="9" name="Rezervirano mjesto sadržaja 8"/>
          <p:cNvGraphicFramePr>
            <a:graphicFrameLocks noGrp="1"/>
          </p:cNvGraphicFramePr>
          <p:nvPr>
            <p:ph sz="quarter" idx="4"/>
            <p:extLst>
              <p:ext uri="{D42A27DB-BD31-4B8C-83A1-F6EECF244321}">
                <p14:modId xmlns:p14="http://schemas.microsoft.com/office/powerpoint/2010/main" val="2284875555"/>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21543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r>
              <a:rPr lang="hr-HR" dirty="0"/>
              <a:t>Mišljenja roditelja i učenika</a:t>
            </a:r>
          </a:p>
        </p:txBody>
      </p:sp>
      <p:sp>
        <p:nvSpPr>
          <p:cNvPr id="4" name="Rezervirano mjesto teksta 3"/>
          <p:cNvSpPr>
            <a:spLocks noGrp="1"/>
          </p:cNvSpPr>
          <p:nvPr>
            <p:ph type="body" idx="1"/>
          </p:nvPr>
        </p:nvSpPr>
        <p:spPr/>
        <p:txBody>
          <a:bodyPr/>
          <a:lstStyle/>
          <a:p>
            <a:r>
              <a:rPr lang="pl-PL" dirty="0"/>
              <a:t>Online nastava moga djeteta iziskuje dodatan napor za mene.</a:t>
            </a:r>
            <a:endParaRPr lang="hr-HR" dirty="0"/>
          </a:p>
        </p:txBody>
      </p:sp>
      <p:graphicFrame>
        <p:nvGraphicFramePr>
          <p:cNvPr id="7" name="Rezervirano mjesto sadržaja 6"/>
          <p:cNvGraphicFramePr>
            <a:graphicFrameLocks noGrp="1"/>
          </p:cNvGraphicFramePr>
          <p:nvPr>
            <p:ph sz="half" idx="2"/>
            <p:extLst>
              <p:ext uri="{D42A27DB-BD31-4B8C-83A1-F6EECF244321}">
                <p14:modId xmlns:p14="http://schemas.microsoft.com/office/powerpoint/2010/main" val="1805971220"/>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hr-HR" dirty="0"/>
              <a:t>Online učenje je često frustrirajuće zbog tehničkih poteškoća.</a:t>
            </a:r>
          </a:p>
        </p:txBody>
      </p:sp>
      <p:graphicFrame>
        <p:nvGraphicFramePr>
          <p:cNvPr id="9" name="Rezervirano mjesto sadržaja 8"/>
          <p:cNvGraphicFramePr>
            <a:graphicFrameLocks noGrp="1"/>
          </p:cNvGraphicFramePr>
          <p:nvPr>
            <p:ph sz="quarter" idx="4"/>
            <p:extLst>
              <p:ext uri="{D42A27DB-BD31-4B8C-83A1-F6EECF244321}">
                <p14:modId xmlns:p14="http://schemas.microsoft.com/office/powerpoint/2010/main" val="1724798217"/>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50565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Mišljenja roditelja i učenika</a:t>
            </a:r>
          </a:p>
        </p:txBody>
      </p:sp>
      <p:sp>
        <p:nvSpPr>
          <p:cNvPr id="3" name="Rezervirano mjesto teksta 2"/>
          <p:cNvSpPr>
            <a:spLocks noGrp="1"/>
          </p:cNvSpPr>
          <p:nvPr>
            <p:ph type="body" idx="1"/>
          </p:nvPr>
        </p:nvSpPr>
        <p:spPr/>
        <p:txBody>
          <a:bodyPr/>
          <a:lstStyle/>
          <a:p>
            <a:r>
              <a:rPr lang="hr-HR" dirty="0"/>
              <a:t>Osjećam da nastavnici brinu o tome kako se moje dijete osjeća i hrabre ih.</a:t>
            </a:r>
          </a:p>
        </p:txBody>
      </p:sp>
      <p:graphicFrame>
        <p:nvGraphicFramePr>
          <p:cNvPr id="9" name="Rezervirano mjesto sadržaja 8"/>
          <p:cNvGraphicFramePr>
            <a:graphicFrameLocks noGrp="1"/>
          </p:cNvGraphicFramePr>
          <p:nvPr>
            <p:ph sz="half" idx="2"/>
            <p:extLst>
              <p:ext uri="{D42A27DB-BD31-4B8C-83A1-F6EECF244321}">
                <p14:modId xmlns:p14="http://schemas.microsoft.com/office/powerpoint/2010/main" val="1221119169"/>
              </p:ext>
            </p:extLst>
          </p:nvPr>
        </p:nvGraphicFramePr>
        <p:xfrm>
          <a:off x="492170"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pt-BR" dirty="0"/>
              <a:t> Osjećam da naši nastavnici/e brinu o tome kako se osjećamo.</a:t>
            </a:r>
            <a:endParaRPr lang="hr-HR" dirty="0"/>
          </a:p>
        </p:txBody>
      </p:sp>
      <p:graphicFrame>
        <p:nvGraphicFramePr>
          <p:cNvPr id="8" name="Rezervirano mjesto sadržaja 7"/>
          <p:cNvGraphicFramePr>
            <a:graphicFrameLocks noGrp="1"/>
          </p:cNvGraphicFramePr>
          <p:nvPr>
            <p:ph sz="quarter" idx="4"/>
            <p:extLst>
              <p:ext uri="{D42A27DB-BD31-4B8C-83A1-F6EECF244321}">
                <p14:modId xmlns:p14="http://schemas.microsoft.com/office/powerpoint/2010/main" val="2642534141"/>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87924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Mišljenje roditelja</a:t>
            </a:r>
            <a:endParaRPr lang="hr-HR" dirty="0"/>
          </a:p>
        </p:txBody>
      </p:sp>
      <p:graphicFrame>
        <p:nvGraphicFramePr>
          <p:cNvPr id="9" name="Rezervirano mjesto sadržaja 8"/>
          <p:cNvGraphicFramePr>
            <a:graphicFrameLocks noGrp="1"/>
          </p:cNvGraphicFramePr>
          <p:nvPr>
            <p:ph idx="1"/>
            <p:extLst>
              <p:ext uri="{D42A27DB-BD31-4B8C-83A1-F6EECF244321}">
                <p14:modId xmlns:p14="http://schemas.microsoft.com/office/powerpoint/2010/main" val="3595462424"/>
              </p:ext>
            </p:extLst>
          </p:nvPr>
        </p:nvGraphicFramePr>
        <p:xfrm>
          <a:off x="4856163" y="446088"/>
          <a:ext cx="6251575" cy="5414962"/>
        </p:xfrm>
        <a:graphic>
          <a:graphicData uri="http://schemas.openxmlformats.org/drawingml/2006/chart">
            <c:chart xmlns:c="http://schemas.openxmlformats.org/drawingml/2006/chart" xmlns:r="http://schemas.openxmlformats.org/officeDocument/2006/relationships" r:id="rId2"/>
          </a:graphicData>
        </a:graphic>
      </p:graphicFrame>
      <p:sp>
        <p:nvSpPr>
          <p:cNvPr id="3" name="Rezervirano mjesto teksta 2"/>
          <p:cNvSpPr>
            <a:spLocks noGrp="1"/>
          </p:cNvSpPr>
          <p:nvPr>
            <p:ph type="body" sz="half" idx="2"/>
          </p:nvPr>
        </p:nvSpPr>
        <p:spPr/>
        <p:txBody>
          <a:bodyPr/>
          <a:lstStyle/>
          <a:p>
            <a:r>
              <a:rPr lang="it-IT" sz="2800" dirty="0" err="1"/>
              <a:t>Mislim</a:t>
            </a:r>
            <a:r>
              <a:rPr lang="it-IT" sz="2800" dirty="0"/>
              <a:t> da su </a:t>
            </a:r>
            <a:r>
              <a:rPr lang="it-IT" sz="2800" dirty="0" err="1"/>
              <a:t>nastavnici</a:t>
            </a:r>
            <a:r>
              <a:rPr lang="it-IT" sz="2800" dirty="0"/>
              <a:t> </a:t>
            </a:r>
            <a:r>
              <a:rPr lang="it-IT" sz="2800" dirty="0" err="1"/>
              <a:t>preopterećeni</a:t>
            </a:r>
            <a:r>
              <a:rPr lang="it-IT" dirty="0"/>
              <a:t>.</a:t>
            </a:r>
            <a:endParaRPr lang="hr-HR" dirty="0"/>
          </a:p>
        </p:txBody>
      </p:sp>
    </p:spTree>
    <p:extLst>
      <p:ext uri="{BB962C8B-B14F-4D97-AF65-F5344CB8AC3E}">
        <p14:creationId xmlns:p14="http://schemas.microsoft.com/office/powerpoint/2010/main" val="2119621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Mišljenja roditelja i učenika</a:t>
            </a:r>
          </a:p>
        </p:txBody>
      </p:sp>
      <p:sp>
        <p:nvSpPr>
          <p:cNvPr id="3" name="Rezervirano mjesto teksta 2"/>
          <p:cNvSpPr>
            <a:spLocks noGrp="1"/>
          </p:cNvSpPr>
          <p:nvPr>
            <p:ph type="body" idx="1"/>
          </p:nvPr>
        </p:nvSpPr>
        <p:spPr/>
        <p:txBody>
          <a:bodyPr/>
          <a:lstStyle/>
          <a:p>
            <a:r>
              <a:rPr lang="pt-BR" dirty="0"/>
              <a:t>Teško se snalazim s tehnologijom da bih pomogao/la svom djetetu.</a:t>
            </a:r>
            <a:endParaRPr lang="hr-HR" dirty="0"/>
          </a:p>
        </p:txBody>
      </p:sp>
      <p:graphicFrame>
        <p:nvGraphicFramePr>
          <p:cNvPr id="9" name="Rezervirano mjesto sadržaja 8"/>
          <p:cNvGraphicFramePr>
            <a:graphicFrameLocks noGrp="1"/>
          </p:cNvGraphicFramePr>
          <p:nvPr>
            <p:ph sz="half" idx="2"/>
            <p:extLst>
              <p:ext uri="{D42A27DB-BD31-4B8C-83A1-F6EECF244321}">
                <p14:modId xmlns:p14="http://schemas.microsoft.com/office/powerpoint/2010/main" val="2219937557"/>
              </p:ext>
            </p:extLst>
          </p:nvPr>
        </p:nvGraphicFramePr>
        <p:xfrm>
          <a:off x="810000" y="2664052"/>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hr-HR" dirty="0"/>
              <a:t>Školske zadatke kod kuće radim:</a:t>
            </a:r>
          </a:p>
        </p:txBody>
      </p:sp>
      <p:graphicFrame>
        <p:nvGraphicFramePr>
          <p:cNvPr id="8" name="Rezervirano mjesto sadržaja 7"/>
          <p:cNvGraphicFramePr>
            <a:graphicFrameLocks noGrp="1"/>
          </p:cNvGraphicFramePr>
          <p:nvPr>
            <p:ph sz="quarter" idx="4"/>
            <p:extLst>
              <p:ext uri="{D42A27DB-BD31-4B8C-83A1-F6EECF244321}">
                <p14:modId xmlns:p14="http://schemas.microsoft.com/office/powerpoint/2010/main" val="3295597622"/>
              </p:ext>
            </p:extLst>
          </p:nvPr>
        </p:nvGraphicFramePr>
        <p:xfrm>
          <a:off x="6379664" y="2907892"/>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5796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t>Mišljenja roditelja i učenika</a:t>
            </a:r>
          </a:p>
        </p:txBody>
      </p:sp>
      <p:sp>
        <p:nvSpPr>
          <p:cNvPr id="3" name="Rezervirano mjesto teksta 2"/>
          <p:cNvSpPr>
            <a:spLocks noGrp="1"/>
          </p:cNvSpPr>
          <p:nvPr>
            <p:ph type="body" idx="1"/>
          </p:nvPr>
        </p:nvSpPr>
        <p:spPr/>
        <p:txBody>
          <a:bodyPr/>
          <a:lstStyle/>
          <a:p>
            <a:r>
              <a:rPr lang="pl-PL" dirty="0"/>
              <a:t>Nastavnici se jako trude da nam olakšaju rad s djecom.</a:t>
            </a:r>
            <a:endParaRPr lang="hr-HR" dirty="0"/>
          </a:p>
        </p:txBody>
      </p:sp>
      <p:graphicFrame>
        <p:nvGraphicFramePr>
          <p:cNvPr id="9" name="Rezervirano mjesto sadržaja 8"/>
          <p:cNvGraphicFramePr>
            <a:graphicFrameLocks noGrp="1"/>
          </p:cNvGraphicFramePr>
          <p:nvPr>
            <p:ph sz="half" idx="2"/>
            <p:extLst>
              <p:ext uri="{D42A27DB-BD31-4B8C-83A1-F6EECF244321}">
                <p14:modId xmlns:p14="http://schemas.microsoft.com/office/powerpoint/2010/main" val="2810406457"/>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pt-BR" dirty="0"/>
              <a:t>Osjećam da nas nastavnici/e ohrabruju i motiviraju.</a:t>
            </a:r>
            <a:endParaRPr lang="hr-HR" dirty="0"/>
          </a:p>
        </p:txBody>
      </p:sp>
      <p:graphicFrame>
        <p:nvGraphicFramePr>
          <p:cNvPr id="8" name="Rezervirano mjesto sadržaja 7"/>
          <p:cNvGraphicFramePr>
            <a:graphicFrameLocks noGrp="1"/>
          </p:cNvGraphicFramePr>
          <p:nvPr>
            <p:ph sz="quarter" idx="4"/>
            <p:extLst>
              <p:ext uri="{D42A27DB-BD31-4B8C-83A1-F6EECF244321}">
                <p14:modId xmlns:p14="http://schemas.microsoft.com/office/powerpoint/2010/main" val="730627467"/>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67881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Mišljenje roditelja</a:t>
            </a:r>
            <a:endParaRPr lang="hr-HR" dirty="0"/>
          </a:p>
        </p:txBody>
      </p:sp>
      <p:graphicFrame>
        <p:nvGraphicFramePr>
          <p:cNvPr id="9" name="Rezervirano mjesto sadržaja 8"/>
          <p:cNvGraphicFramePr>
            <a:graphicFrameLocks noGrp="1"/>
          </p:cNvGraphicFramePr>
          <p:nvPr>
            <p:ph idx="1"/>
            <p:extLst>
              <p:ext uri="{D42A27DB-BD31-4B8C-83A1-F6EECF244321}">
                <p14:modId xmlns:p14="http://schemas.microsoft.com/office/powerpoint/2010/main" val="1683376397"/>
              </p:ext>
            </p:extLst>
          </p:nvPr>
        </p:nvGraphicFramePr>
        <p:xfrm>
          <a:off x="4856163" y="446088"/>
          <a:ext cx="6251575" cy="5414962"/>
        </p:xfrm>
        <a:graphic>
          <a:graphicData uri="http://schemas.openxmlformats.org/drawingml/2006/chart">
            <c:chart xmlns:c="http://schemas.openxmlformats.org/drawingml/2006/chart" xmlns:r="http://schemas.openxmlformats.org/officeDocument/2006/relationships" r:id="rId2"/>
          </a:graphicData>
        </a:graphic>
      </p:graphicFrame>
      <p:sp>
        <p:nvSpPr>
          <p:cNvPr id="3" name="Rezervirano mjesto teksta 2"/>
          <p:cNvSpPr>
            <a:spLocks noGrp="1"/>
          </p:cNvSpPr>
          <p:nvPr>
            <p:ph type="body" sz="half" idx="2"/>
          </p:nvPr>
        </p:nvSpPr>
        <p:spPr>
          <a:xfrm>
            <a:off x="418011" y="2260738"/>
            <a:ext cx="4202673" cy="3600311"/>
          </a:xfrm>
        </p:spPr>
        <p:txBody>
          <a:bodyPr>
            <a:normAutofit/>
          </a:bodyPr>
          <a:lstStyle/>
          <a:p>
            <a:r>
              <a:rPr lang="hr-HR" sz="2800" dirty="0"/>
              <a:t>Smatram da se od roditelja očekuje previše u smislu davanja podrške u učenju djeci.</a:t>
            </a:r>
          </a:p>
        </p:txBody>
      </p:sp>
    </p:spTree>
    <p:extLst>
      <p:ext uri="{BB962C8B-B14F-4D97-AF65-F5344CB8AC3E}">
        <p14:creationId xmlns:p14="http://schemas.microsoft.com/office/powerpoint/2010/main" val="3749428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Roditelji i učenici ocjenjuju</a:t>
            </a:r>
            <a:endParaRPr lang="hr-HR" dirty="0"/>
          </a:p>
        </p:txBody>
      </p:sp>
      <p:sp>
        <p:nvSpPr>
          <p:cNvPr id="3" name="Rezervirano mjesto teksta 2"/>
          <p:cNvSpPr>
            <a:spLocks noGrp="1"/>
          </p:cNvSpPr>
          <p:nvPr>
            <p:ph type="body" idx="1"/>
          </p:nvPr>
        </p:nvSpPr>
        <p:spPr/>
        <p:txBody>
          <a:bodyPr/>
          <a:lstStyle/>
          <a:p>
            <a:r>
              <a:rPr lang="hr-HR" b="1" dirty="0"/>
              <a:t>Način</a:t>
            </a:r>
            <a:r>
              <a:rPr lang="hr-HR" dirty="0"/>
              <a:t> na koji naši nastavnici/e objašnjavaju gradivo.</a:t>
            </a:r>
          </a:p>
        </p:txBody>
      </p:sp>
      <p:graphicFrame>
        <p:nvGraphicFramePr>
          <p:cNvPr id="9" name="Rezervirano mjesto sadržaja 8"/>
          <p:cNvGraphicFramePr>
            <a:graphicFrameLocks noGrp="1"/>
          </p:cNvGraphicFramePr>
          <p:nvPr>
            <p:ph sz="half" idx="2"/>
            <p:extLst>
              <p:ext uri="{D42A27DB-BD31-4B8C-83A1-F6EECF244321}">
                <p14:modId xmlns:p14="http://schemas.microsoft.com/office/powerpoint/2010/main" val="2138849822"/>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hr-HR" b="1" dirty="0"/>
              <a:t>Način</a:t>
            </a:r>
            <a:r>
              <a:rPr lang="hr-HR" dirty="0"/>
              <a:t> na koji naši nastavnici/e objašnjavaju gradivo</a:t>
            </a:r>
          </a:p>
        </p:txBody>
      </p:sp>
      <p:graphicFrame>
        <p:nvGraphicFramePr>
          <p:cNvPr id="8" name="Rezervirano mjesto sadržaja 7"/>
          <p:cNvGraphicFramePr>
            <a:graphicFrameLocks noGrp="1"/>
          </p:cNvGraphicFramePr>
          <p:nvPr>
            <p:ph sz="quarter" idx="4"/>
            <p:extLst>
              <p:ext uri="{D42A27DB-BD31-4B8C-83A1-F6EECF244321}">
                <p14:modId xmlns:p14="http://schemas.microsoft.com/office/powerpoint/2010/main" val="307895116"/>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6681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Roditelji i učenici ocjenjuju</a:t>
            </a:r>
            <a:endParaRPr lang="hr-HR" dirty="0"/>
          </a:p>
        </p:txBody>
      </p:sp>
      <p:sp>
        <p:nvSpPr>
          <p:cNvPr id="3" name="Rezervirano mjesto teksta 2"/>
          <p:cNvSpPr>
            <a:spLocks noGrp="1"/>
          </p:cNvSpPr>
          <p:nvPr>
            <p:ph type="body" idx="1"/>
          </p:nvPr>
        </p:nvSpPr>
        <p:spPr/>
        <p:txBody>
          <a:bodyPr/>
          <a:lstStyle/>
          <a:p>
            <a:r>
              <a:rPr lang="pl-PL" dirty="0"/>
              <a:t>Pomoć i podršku koju moje dijete ima od nastavnika/ce.</a:t>
            </a:r>
            <a:endParaRPr lang="hr-HR" dirty="0"/>
          </a:p>
        </p:txBody>
      </p:sp>
      <p:graphicFrame>
        <p:nvGraphicFramePr>
          <p:cNvPr id="9" name="Rezervirano mjesto sadržaja 8"/>
          <p:cNvGraphicFramePr>
            <a:graphicFrameLocks noGrp="1"/>
          </p:cNvGraphicFramePr>
          <p:nvPr>
            <p:ph sz="half" idx="2"/>
            <p:extLst>
              <p:ext uri="{D42A27DB-BD31-4B8C-83A1-F6EECF244321}">
                <p14:modId xmlns:p14="http://schemas.microsoft.com/office/powerpoint/2010/main" val="1775869722"/>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pl-PL" dirty="0"/>
              <a:t>Pomoć i podršku koju imam od nastavnika/ca</a:t>
            </a:r>
            <a:endParaRPr lang="hr-HR" dirty="0"/>
          </a:p>
        </p:txBody>
      </p:sp>
      <p:graphicFrame>
        <p:nvGraphicFramePr>
          <p:cNvPr id="8" name="Rezervirano mjesto sadržaja 7"/>
          <p:cNvGraphicFramePr>
            <a:graphicFrameLocks noGrp="1"/>
          </p:cNvGraphicFramePr>
          <p:nvPr>
            <p:ph sz="quarter" idx="4"/>
            <p:extLst>
              <p:ext uri="{D42A27DB-BD31-4B8C-83A1-F6EECF244321}">
                <p14:modId xmlns:p14="http://schemas.microsoft.com/office/powerpoint/2010/main" val="1244856932"/>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8264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65599" y="-113212"/>
            <a:ext cx="11843632" cy="1966278"/>
          </a:xfrm>
        </p:spPr>
        <p:txBody>
          <a:bodyPr/>
          <a:lstStyle/>
          <a:p>
            <a:r>
              <a:rPr lang="hr-HR" sz="3600" dirty="0" smtClean="0"/>
              <a:t>Usporedni prikaz odgovora roditelja i učenika u anonimnoj anketi o online nastavi, provedenoj na kraju nastavne godine 2019./20.</a:t>
            </a:r>
            <a:endParaRPr lang="hr-HR" sz="3600" dirty="0"/>
          </a:p>
        </p:txBody>
      </p:sp>
      <p:sp>
        <p:nvSpPr>
          <p:cNvPr id="3" name="Rezervirano mjesto teksta 2"/>
          <p:cNvSpPr>
            <a:spLocks noGrp="1"/>
          </p:cNvSpPr>
          <p:nvPr>
            <p:ph type="body" idx="1"/>
          </p:nvPr>
        </p:nvSpPr>
        <p:spPr/>
        <p:txBody>
          <a:bodyPr/>
          <a:lstStyle/>
          <a:p>
            <a:r>
              <a:rPr lang="hr-HR" dirty="0" smtClean="0"/>
              <a:t>Anonimnoj anketi pristupilo je 92 roditelja</a:t>
            </a:r>
            <a:endParaRPr lang="hr-HR" dirty="0"/>
          </a:p>
        </p:txBody>
      </p:sp>
      <p:graphicFrame>
        <p:nvGraphicFramePr>
          <p:cNvPr id="7" name="Rezervirano mjesto sadržaja 6"/>
          <p:cNvGraphicFramePr>
            <a:graphicFrameLocks noGrp="1"/>
          </p:cNvGraphicFramePr>
          <p:nvPr>
            <p:ph sz="half" idx="2"/>
            <p:extLst>
              <p:ext uri="{D42A27DB-BD31-4B8C-83A1-F6EECF244321}">
                <p14:modId xmlns:p14="http://schemas.microsoft.com/office/powerpoint/2010/main" val="4250922318"/>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hr-HR" dirty="0" smtClean="0"/>
              <a:t>Anonimnoj anketi pristupilo je 111 učenika 5.-8. </a:t>
            </a:r>
            <a:r>
              <a:rPr lang="hr-HR" dirty="0" err="1" smtClean="0"/>
              <a:t>raz</a:t>
            </a:r>
            <a:r>
              <a:rPr lang="hr-HR" dirty="0" smtClean="0"/>
              <a:t>.</a:t>
            </a:r>
            <a:endParaRPr lang="hr-HR" dirty="0"/>
          </a:p>
        </p:txBody>
      </p:sp>
      <p:graphicFrame>
        <p:nvGraphicFramePr>
          <p:cNvPr id="9" name="Rezervirano mjesto sadržaja 8"/>
          <p:cNvGraphicFramePr>
            <a:graphicFrameLocks noGrp="1"/>
          </p:cNvGraphicFramePr>
          <p:nvPr>
            <p:ph sz="quarter" idx="4"/>
            <p:extLst>
              <p:ext uri="{D42A27DB-BD31-4B8C-83A1-F6EECF244321}">
                <p14:modId xmlns:p14="http://schemas.microsoft.com/office/powerpoint/2010/main" val="1210233477"/>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24046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Roditelji ocjenjuju</a:t>
            </a:r>
            <a:endParaRPr lang="hr-HR" dirty="0"/>
          </a:p>
        </p:txBody>
      </p:sp>
      <p:sp>
        <p:nvSpPr>
          <p:cNvPr id="3" name="Rezervirano mjesto teksta 2"/>
          <p:cNvSpPr>
            <a:spLocks noGrp="1"/>
          </p:cNvSpPr>
          <p:nvPr>
            <p:ph type="body" idx="1"/>
          </p:nvPr>
        </p:nvSpPr>
        <p:spPr/>
        <p:txBody>
          <a:bodyPr/>
          <a:lstStyle/>
          <a:p>
            <a:r>
              <a:rPr lang="nn-NO" dirty="0"/>
              <a:t>Trud i rad mog djeteta u online nastavi.</a:t>
            </a:r>
            <a:endParaRPr lang="hr-HR" dirty="0"/>
          </a:p>
        </p:txBody>
      </p:sp>
      <p:graphicFrame>
        <p:nvGraphicFramePr>
          <p:cNvPr id="9" name="Rezervirano mjesto sadržaja 8"/>
          <p:cNvGraphicFramePr>
            <a:graphicFrameLocks noGrp="1"/>
          </p:cNvGraphicFramePr>
          <p:nvPr>
            <p:ph sz="half" idx="2"/>
            <p:extLst>
              <p:ext uri="{D42A27DB-BD31-4B8C-83A1-F6EECF244321}">
                <p14:modId xmlns:p14="http://schemas.microsoft.com/office/powerpoint/2010/main" val="3633598017"/>
              </p:ext>
            </p:extLst>
          </p:nvPr>
        </p:nvGraphicFramePr>
        <p:xfrm>
          <a:off x="810000"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hr-HR" dirty="0"/>
              <a:t>Svoj trud i rad</a:t>
            </a:r>
          </a:p>
        </p:txBody>
      </p:sp>
      <p:graphicFrame>
        <p:nvGraphicFramePr>
          <p:cNvPr id="8" name="Rezervirano mjesto sadržaja 7"/>
          <p:cNvGraphicFramePr>
            <a:graphicFrameLocks noGrp="1"/>
          </p:cNvGraphicFramePr>
          <p:nvPr>
            <p:ph sz="quarter" idx="4"/>
            <p:extLst>
              <p:ext uri="{D42A27DB-BD31-4B8C-83A1-F6EECF244321}">
                <p14:modId xmlns:p14="http://schemas.microsoft.com/office/powerpoint/2010/main" val="3530063287"/>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9067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Roditelji i učenici ocjenjuju</a:t>
            </a:r>
            <a:endParaRPr lang="hr-HR" dirty="0"/>
          </a:p>
        </p:txBody>
      </p:sp>
      <p:sp>
        <p:nvSpPr>
          <p:cNvPr id="3" name="Rezervirano mjesto teksta 2"/>
          <p:cNvSpPr>
            <a:spLocks noGrp="1"/>
          </p:cNvSpPr>
          <p:nvPr>
            <p:ph type="body" idx="1"/>
          </p:nvPr>
        </p:nvSpPr>
        <p:spPr/>
        <p:txBody>
          <a:bodyPr/>
          <a:lstStyle/>
          <a:p>
            <a:r>
              <a:rPr lang="hr-HR" dirty="0"/>
              <a:t>Motivaciju djeteta za učenje.</a:t>
            </a:r>
          </a:p>
        </p:txBody>
      </p:sp>
      <p:graphicFrame>
        <p:nvGraphicFramePr>
          <p:cNvPr id="9" name="Rezervirano mjesto sadržaja 8"/>
          <p:cNvGraphicFramePr>
            <a:graphicFrameLocks noGrp="1"/>
          </p:cNvGraphicFramePr>
          <p:nvPr>
            <p:ph sz="half" idx="2"/>
            <p:extLst>
              <p:ext uri="{D42A27DB-BD31-4B8C-83A1-F6EECF244321}">
                <p14:modId xmlns:p14="http://schemas.microsoft.com/office/powerpoint/2010/main" val="3103392466"/>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hr-HR" dirty="0"/>
              <a:t>Svoju motivaciju za učenje</a:t>
            </a:r>
          </a:p>
        </p:txBody>
      </p:sp>
      <p:graphicFrame>
        <p:nvGraphicFramePr>
          <p:cNvPr id="8" name="Rezervirano mjesto sadržaja 7"/>
          <p:cNvGraphicFramePr>
            <a:graphicFrameLocks noGrp="1"/>
          </p:cNvGraphicFramePr>
          <p:nvPr>
            <p:ph sz="quarter" idx="4"/>
            <p:extLst>
              <p:ext uri="{D42A27DB-BD31-4B8C-83A1-F6EECF244321}">
                <p14:modId xmlns:p14="http://schemas.microsoft.com/office/powerpoint/2010/main" val="3082696092"/>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67725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Roditelji i učenici ocjenjuju</a:t>
            </a:r>
            <a:endParaRPr lang="hr-HR" dirty="0"/>
          </a:p>
        </p:txBody>
      </p:sp>
      <p:sp>
        <p:nvSpPr>
          <p:cNvPr id="3" name="Rezervirano mjesto teksta 2"/>
          <p:cNvSpPr>
            <a:spLocks noGrp="1"/>
          </p:cNvSpPr>
          <p:nvPr>
            <p:ph type="body" idx="1"/>
          </p:nvPr>
        </p:nvSpPr>
        <p:spPr/>
        <p:txBody>
          <a:bodyPr/>
          <a:lstStyle/>
          <a:p>
            <a:r>
              <a:rPr lang="hr-HR" dirty="0"/>
              <a:t>Materijale za učenje koje šalju nastavnici/</a:t>
            </a:r>
            <a:r>
              <a:rPr lang="hr-HR" dirty="0" err="1"/>
              <a:t>ce</a:t>
            </a:r>
            <a:r>
              <a:rPr lang="hr-HR" dirty="0"/>
              <a:t>.</a:t>
            </a:r>
          </a:p>
        </p:txBody>
      </p:sp>
      <p:graphicFrame>
        <p:nvGraphicFramePr>
          <p:cNvPr id="9" name="Rezervirano mjesto sadržaja 8"/>
          <p:cNvGraphicFramePr>
            <a:graphicFrameLocks noGrp="1"/>
          </p:cNvGraphicFramePr>
          <p:nvPr>
            <p:ph sz="half" idx="2"/>
            <p:extLst>
              <p:ext uri="{D42A27DB-BD31-4B8C-83A1-F6EECF244321}">
                <p14:modId xmlns:p14="http://schemas.microsoft.com/office/powerpoint/2010/main" val="2892308786"/>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pl-PL" dirty="0"/>
              <a:t>Materijale za učenje koje dobivam od nastavnika/nastavnica</a:t>
            </a:r>
            <a:endParaRPr lang="hr-HR" dirty="0"/>
          </a:p>
        </p:txBody>
      </p:sp>
      <p:graphicFrame>
        <p:nvGraphicFramePr>
          <p:cNvPr id="8" name="Rezervirano mjesto sadržaja 7"/>
          <p:cNvGraphicFramePr>
            <a:graphicFrameLocks noGrp="1"/>
          </p:cNvGraphicFramePr>
          <p:nvPr>
            <p:ph sz="quarter" idx="4"/>
            <p:extLst>
              <p:ext uri="{D42A27DB-BD31-4B8C-83A1-F6EECF244321}">
                <p14:modId xmlns:p14="http://schemas.microsoft.com/office/powerpoint/2010/main" val="1210728487"/>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7849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Roditelji ocjenjuju</a:t>
            </a:r>
            <a:endParaRPr lang="hr-HR" dirty="0"/>
          </a:p>
        </p:txBody>
      </p:sp>
      <p:graphicFrame>
        <p:nvGraphicFramePr>
          <p:cNvPr id="9" name="Rezervirano mjesto sadržaja 8"/>
          <p:cNvGraphicFramePr>
            <a:graphicFrameLocks noGrp="1"/>
          </p:cNvGraphicFramePr>
          <p:nvPr>
            <p:ph idx="1"/>
            <p:extLst>
              <p:ext uri="{D42A27DB-BD31-4B8C-83A1-F6EECF244321}">
                <p14:modId xmlns:p14="http://schemas.microsoft.com/office/powerpoint/2010/main" val="1087051670"/>
              </p:ext>
            </p:extLst>
          </p:nvPr>
        </p:nvGraphicFramePr>
        <p:xfrm>
          <a:off x="4856163" y="446088"/>
          <a:ext cx="6251575" cy="5414962"/>
        </p:xfrm>
        <a:graphic>
          <a:graphicData uri="http://schemas.openxmlformats.org/drawingml/2006/chart">
            <c:chart xmlns:c="http://schemas.openxmlformats.org/drawingml/2006/chart" xmlns:r="http://schemas.openxmlformats.org/officeDocument/2006/relationships" r:id="rId2"/>
          </a:graphicData>
        </a:graphic>
      </p:graphicFrame>
      <p:sp>
        <p:nvSpPr>
          <p:cNvPr id="3" name="Rezervirano mjesto teksta 2"/>
          <p:cNvSpPr>
            <a:spLocks noGrp="1"/>
          </p:cNvSpPr>
          <p:nvPr>
            <p:ph type="body" sz="half" idx="2"/>
          </p:nvPr>
        </p:nvSpPr>
        <p:spPr>
          <a:xfrm>
            <a:off x="287383" y="2260738"/>
            <a:ext cx="4333301" cy="3600311"/>
          </a:xfrm>
        </p:spPr>
        <p:txBody>
          <a:bodyPr>
            <a:normAutofit/>
          </a:bodyPr>
          <a:lstStyle/>
          <a:p>
            <a:r>
              <a:rPr lang="hr-HR" sz="2800" dirty="0"/>
              <a:t>Entuzijazam i motiviranost nastavnika/</a:t>
            </a:r>
            <a:r>
              <a:rPr lang="hr-HR" sz="2800" dirty="0" err="1"/>
              <a:t>ca</a:t>
            </a:r>
            <a:r>
              <a:rPr lang="hr-HR" sz="2800" dirty="0"/>
              <a:t>.</a:t>
            </a:r>
          </a:p>
        </p:txBody>
      </p:sp>
    </p:spTree>
    <p:extLst>
      <p:ext uri="{BB962C8B-B14F-4D97-AF65-F5344CB8AC3E}">
        <p14:creationId xmlns:p14="http://schemas.microsoft.com/office/powerpoint/2010/main" val="4028298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Roditelji ocjenjuju</a:t>
            </a:r>
            <a:endParaRPr lang="hr-HR" dirty="0"/>
          </a:p>
        </p:txBody>
      </p:sp>
      <p:graphicFrame>
        <p:nvGraphicFramePr>
          <p:cNvPr id="9" name="Rezervirano mjesto sadržaja 8"/>
          <p:cNvGraphicFramePr>
            <a:graphicFrameLocks noGrp="1"/>
          </p:cNvGraphicFramePr>
          <p:nvPr>
            <p:ph idx="1"/>
            <p:extLst>
              <p:ext uri="{D42A27DB-BD31-4B8C-83A1-F6EECF244321}">
                <p14:modId xmlns:p14="http://schemas.microsoft.com/office/powerpoint/2010/main" val="1558413679"/>
              </p:ext>
            </p:extLst>
          </p:nvPr>
        </p:nvGraphicFramePr>
        <p:xfrm>
          <a:off x="4856163" y="446088"/>
          <a:ext cx="6251575" cy="5414962"/>
        </p:xfrm>
        <a:graphic>
          <a:graphicData uri="http://schemas.openxmlformats.org/drawingml/2006/chart">
            <c:chart xmlns:c="http://schemas.openxmlformats.org/drawingml/2006/chart" xmlns:r="http://schemas.openxmlformats.org/officeDocument/2006/relationships" r:id="rId2"/>
          </a:graphicData>
        </a:graphic>
      </p:graphicFrame>
      <p:sp>
        <p:nvSpPr>
          <p:cNvPr id="3" name="Rezervirano mjesto teksta 2"/>
          <p:cNvSpPr>
            <a:spLocks noGrp="1"/>
          </p:cNvSpPr>
          <p:nvPr>
            <p:ph type="body" sz="half" idx="2"/>
          </p:nvPr>
        </p:nvSpPr>
        <p:spPr>
          <a:xfrm>
            <a:off x="287383" y="2260738"/>
            <a:ext cx="4333301" cy="3600311"/>
          </a:xfrm>
        </p:spPr>
        <p:txBody>
          <a:bodyPr/>
          <a:lstStyle/>
          <a:p>
            <a:r>
              <a:rPr lang="hr-HR" sz="2800" dirty="0"/>
              <a:t>Način na koji škola (nastavnici/e, ravnatelj/</a:t>
            </a:r>
            <a:r>
              <a:rPr lang="hr-HR" sz="2800" dirty="0" err="1"/>
              <a:t>ica</a:t>
            </a:r>
            <a:r>
              <a:rPr lang="hr-HR" sz="2800" dirty="0"/>
              <a:t>, stručne službe itd.) upravljaju ovom krizom.</a:t>
            </a:r>
          </a:p>
        </p:txBody>
      </p:sp>
    </p:spTree>
    <p:extLst>
      <p:ext uri="{BB962C8B-B14F-4D97-AF65-F5344CB8AC3E}">
        <p14:creationId xmlns:p14="http://schemas.microsoft.com/office/powerpoint/2010/main" val="20497278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81858" y="446088"/>
            <a:ext cx="3547533" cy="1618396"/>
          </a:xfrm>
        </p:spPr>
        <p:txBody>
          <a:bodyPr/>
          <a:lstStyle/>
          <a:p>
            <a:r>
              <a:rPr lang="hr-HR" sz="4000" dirty="0" smtClean="0"/>
              <a:t>Mišljenja učenika</a:t>
            </a:r>
            <a:endParaRPr lang="hr-HR" sz="4000" dirty="0"/>
          </a:p>
        </p:txBody>
      </p:sp>
      <p:graphicFrame>
        <p:nvGraphicFramePr>
          <p:cNvPr id="7" name="Rezervirano mjesto sadržaja 6"/>
          <p:cNvGraphicFramePr>
            <a:graphicFrameLocks noGrp="1"/>
          </p:cNvGraphicFramePr>
          <p:nvPr>
            <p:ph idx="1"/>
            <p:extLst>
              <p:ext uri="{D42A27DB-BD31-4B8C-83A1-F6EECF244321}">
                <p14:modId xmlns:p14="http://schemas.microsoft.com/office/powerpoint/2010/main" val="88962651"/>
              </p:ext>
            </p:extLst>
          </p:nvPr>
        </p:nvGraphicFramePr>
        <p:xfrm>
          <a:off x="4128272" y="219665"/>
          <a:ext cx="7785100" cy="6164262"/>
        </p:xfrm>
        <a:graphic>
          <a:graphicData uri="http://schemas.openxmlformats.org/drawingml/2006/chart">
            <c:chart xmlns:c="http://schemas.openxmlformats.org/drawingml/2006/chart" xmlns:r="http://schemas.openxmlformats.org/officeDocument/2006/relationships" r:id="rId2"/>
          </a:graphicData>
        </a:graphic>
      </p:graphicFrame>
      <p:sp>
        <p:nvSpPr>
          <p:cNvPr id="4" name="Rezervirano mjesto teksta 3"/>
          <p:cNvSpPr>
            <a:spLocks noGrp="1"/>
          </p:cNvSpPr>
          <p:nvPr>
            <p:ph type="body" sz="half" idx="2"/>
          </p:nvPr>
        </p:nvSpPr>
        <p:spPr>
          <a:xfrm>
            <a:off x="296091" y="2269447"/>
            <a:ext cx="3526971" cy="3600311"/>
          </a:xfrm>
        </p:spPr>
        <p:txBody>
          <a:bodyPr>
            <a:normAutofit/>
          </a:bodyPr>
          <a:lstStyle/>
          <a:p>
            <a:r>
              <a:rPr lang="hr-HR" sz="2800" dirty="0">
                <a:solidFill>
                  <a:srgbClr val="FF0000"/>
                </a:solidFill>
              </a:rPr>
              <a:t>N</a:t>
            </a:r>
            <a:r>
              <a:rPr lang="hr-HR" sz="2800" dirty="0" smtClean="0">
                <a:solidFill>
                  <a:srgbClr val="FF0000"/>
                </a:solidFill>
              </a:rPr>
              <a:t>ajveće </a:t>
            </a:r>
            <a:r>
              <a:rPr lang="hr-HR" sz="2800" dirty="0">
                <a:solidFill>
                  <a:srgbClr val="FF0000"/>
                </a:solidFill>
              </a:rPr>
              <a:t>poteškoće </a:t>
            </a:r>
            <a:r>
              <a:rPr lang="hr-HR" sz="2000" dirty="0"/>
              <a:t>prisutne tijekom praćenja online nastave (</a:t>
            </a:r>
            <a:r>
              <a:rPr lang="hr-HR" sz="2000" dirty="0" smtClean="0"/>
              <a:t>moguće </a:t>
            </a:r>
            <a:r>
              <a:rPr lang="hr-HR" sz="2000" dirty="0"/>
              <a:t>više odgovora).</a:t>
            </a:r>
          </a:p>
        </p:txBody>
      </p:sp>
    </p:spTree>
    <p:extLst>
      <p:ext uri="{BB962C8B-B14F-4D97-AF65-F5344CB8AC3E}">
        <p14:creationId xmlns:p14="http://schemas.microsoft.com/office/powerpoint/2010/main" val="195895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z="4000" dirty="0"/>
              <a:t>Mišljenja učenika</a:t>
            </a:r>
          </a:p>
        </p:txBody>
      </p:sp>
      <p:graphicFrame>
        <p:nvGraphicFramePr>
          <p:cNvPr id="7" name="Rezervirano mjesto sadržaja 6"/>
          <p:cNvGraphicFramePr>
            <a:graphicFrameLocks noGrp="1"/>
          </p:cNvGraphicFramePr>
          <p:nvPr>
            <p:ph idx="1"/>
            <p:extLst>
              <p:ext uri="{D42A27DB-BD31-4B8C-83A1-F6EECF244321}">
                <p14:modId xmlns:p14="http://schemas.microsoft.com/office/powerpoint/2010/main" val="3223300796"/>
              </p:ext>
            </p:extLst>
          </p:nvPr>
        </p:nvGraphicFramePr>
        <p:xfrm>
          <a:off x="3910013" y="446088"/>
          <a:ext cx="7847012" cy="6007100"/>
        </p:xfrm>
        <a:graphic>
          <a:graphicData uri="http://schemas.openxmlformats.org/drawingml/2006/chart">
            <c:chart xmlns:c="http://schemas.openxmlformats.org/drawingml/2006/chart" xmlns:r="http://schemas.openxmlformats.org/officeDocument/2006/relationships" r:id="rId2"/>
          </a:graphicData>
        </a:graphic>
      </p:graphicFrame>
      <p:sp>
        <p:nvSpPr>
          <p:cNvPr id="4" name="Rezervirano mjesto teksta 3"/>
          <p:cNvSpPr>
            <a:spLocks noGrp="1"/>
          </p:cNvSpPr>
          <p:nvPr>
            <p:ph type="body" sz="half" idx="2"/>
          </p:nvPr>
        </p:nvSpPr>
        <p:spPr>
          <a:xfrm>
            <a:off x="132626" y="2461035"/>
            <a:ext cx="3547533" cy="3600311"/>
          </a:xfrm>
        </p:spPr>
        <p:txBody>
          <a:bodyPr/>
          <a:lstStyle/>
          <a:p>
            <a:r>
              <a:rPr lang="hr-HR" sz="2800" dirty="0">
                <a:solidFill>
                  <a:srgbClr val="FF0000"/>
                </a:solidFill>
              </a:rPr>
              <a:t>P</a:t>
            </a:r>
            <a:r>
              <a:rPr lang="hr-HR" sz="2800" dirty="0" smtClean="0">
                <a:solidFill>
                  <a:srgbClr val="FF0000"/>
                </a:solidFill>
              </a:rPr>
              <a:t>ozitivne </a:t>
            </a:r>
            <a:r>
              <a:rPr lang="hr-HR" sz="2800" dirty="0">
                <a:solidFill>
                  <a:srgbClr val="FF0000"/>
                </a:solidFill>
              </a:rPr>
              <a:t>strane </a:t>
            </a:r>
            <a:r>
              <a:rPr lang="hr-HR" sz="2000" dirty="0"/>
              <a:t>online nastave (</a:t>
            </a:r>
            <a:r>
              <a:rPr lang="hr-HR" sz="2000" dirty="0" smtClean="0"/>
              <a:t>moguće </a:t>
            </a:r>
            <a:r>
              <a:rPr lang="hr-HR" sz="2000" dirty="0"/>
              <a:t>odabrati više odgovora).</a:t>
            </a:r>
          </a:p>
        </p:txBody>
      </p:sp>
    </p:spTree>
    <p:extLst>
      <p:ext uri="{BB962C8B-B14F-4D97-AF65-F5344CB8AC3E}">
        <p14:creationId xmlns:p14="http://schemas.microsoft.com/office/powerpoint/2010/main" val="1498889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18712" y="0"/>
            <a:ext cx="10571998" cy="2096907"/>
          </a:xfrm>
        </p:spPr>
        <p:txBody>
          <a:bodyPr/>
          <a:lstStyle/>
          <a:p>
            <a:r>
              <a:rPr lang="hr-HR" b="0" dirty="0" smtClean="0">
                <a:solidFill>
                  <a:srgbClr val="FF0000"/>
                </a:solidFill>
              </a:rPr>
              <a:t>MIŠLJENJA RODITELJA </a:t>
            </a:r>
            <a:r>
              <a:rPr lang="hr-HR" b="0" dirty="0" smtClean="0"/>
              <a:t>o </a:t>
            </a:r>
            <a:r>
              <a:rPr lang="hr-HR" b="0" dirty="0"/>
              <a:t>online nastavi</a:t>
            </a:r>
            <a:r>
              <a:rPr lang="hr-HR" b="0" dirty="0" smtClean="0"/>
              <a:t>:</a:t>
            </a:r>
            <a:br>
              <a:rPr lang="hr-HR" b="0" dirty="0" smtClean="0"/>
            </a:br>
            <a:r>
              <a:rPr lang="hr-HR" b="0" dirty="0" smtClean="0"/>
              <a:t/>
            </a:r>
            <a:br>
              <a:rPr lang="hr-HR" b="0" dirty="0" smtClean="0"/>
            </a:br>
            <a:r>
              <a:rPr lang="hr-HR" sz="2400" dirty="0">
                <a:solidFill>
                  <a:srgbClr val="FF0000"/>
                </a:solidFill>
              </a:rPr>
              <a:t>Najpozitivnija </a:t>
            </a:r>
            <a:r>
              <a:rPr lang="hr-HR" sz="2400" dirty="0"/>
              <a:t>stvar online nastave u našoj školi...</a:t>
            </a:r>
            <a:br>
              <a:rPr lang="hr-HR" sz="2400" dirty="0"/>
            </a:br>
            <a:endParaRPr lang="hr-HR" sz="2400" dirty="0"/>
          </a:p>
        </p:txBody>
      </p:sp>
      <p:sp>
        <p:nvSpPr>
          <p:cNvPr id="3" name="Rezervirano mjesto teksta 2"/>
          <p:cNvSpPr>
            <a:spLocks noGrp="1"/>
          </p:cNvSpPr>
          <p:nvPr>
            <p:ph idx="1"/>
          </p:nvPr>
        </p:nvSpPr>
        <p:spPr>
          <a:xfrm>
            <a:off x="818712" y="2222287"/>
            <a:ext cx="10554574" cy="4239473"/>
          </a:xfrm>
        </p:spPr>
        <p:txBody>
          <a:bodyPr>
            <a:normAutofit/>
          </a:bodyPr>
          <a:lstStyle/>
          <a:p>
            <a:r>
              <a:rPr lang="hr-HR" u="sng" dirty="0"/>
              <a:t>Školska nastava se održava s obzirom na korona situaciju i djeca ipak uče</a:t>
            </a:r>
          </a:p>
          <a:p>
            <a:r>
              <a:rPr lang="hr-HR" dirty="0" err="1"/>
              <a:t>Razumjevanje</a:t>
            </a:r>
            <a:endParaRPr lang="hr-HR" dirty="0"/>
          </a:p>
          <a:p>
            <a:r>
              <a:rPr lang="hr-HR" dirty="0"/>
              <a:t>Pomoć roditelja i </a:t>
            </a:r>
            <a:r>
              <a:rPr lang="hr-HR" dirty="0" err="1"/>
              <a:t>objasnjavanje</a:t>
            </a:r>
            <a:endParaRPr lang="hr-HR" dirty="0"/>
          </a:p>
          <a:p>
            <a:r>
              <a:rPr lang="hr-HR" dirty="0"/>
              <a:t>Vidim sve što je za zadaću pa se ne dešavaju zaboravljanja zadaće</a:t>
            </a:r>
          </a:p>
          <a:p>
            <a:r>
              <a:rPr lang="hr-HR" dirty="0"/>
              <a:t>Ima vise ocjene</a:t>
            </a:r>
          </a:p>
          <a:p>
            <a:r>
              <a:rPr lang="hr-HR" dirty="0"/>
              <a:t>Vise </a:t>
            </a:r>
            <a:r>
              <a:rPr lang="hr-HR" dirty="0" err="1"/>
              <a:t>mozemo</a:t>
            </a:r>
            <a:r>
              <a:rPr lang="hr-HR" dirty="0"/>
              <a:t> sve skupa ,ja i dijete komentirati rad za </a:t>
            </a:r>
            <a:r>
              <a:rPr lang="hr-HR" dirty="0" err="1"/>
              <a:t>skolu</a:t>
            </a:r>
            <a:endParaRPr lang="hr-HR" dirty="0"/>
          </a:p>
          <a:p>
            <a:r>
              <a:rPr lang="hr-HR" u="sng" dirty="0"/>
              <a:t>Fleksibilno vrijeme za izvršavanje zadataka</a:t>
            </a:r>
          </a:p>
          <a:p>
            <a:r>
              <a:rPr lang="hr-HR" dirty="0"/>
              <a:t>Djeca mogu biti u pidžami</a:t>
            </a:r>
          </a:p>
          <a:p>
            <a:r>
              <a:rPr lang="hr-HR" dirty="0"/>
              <a:t>Doma su</a:t>
            </a:r>
          </a:p>
          <a:p>
            <a:r>
              <a:rPr lang="hr-HR" dirty="0"/>
              <a:t>Služenje </a:t>
            </a:r>
            <a:r>
              <a:rPr lang="hr-HR" dirty="0" err="1"/>
              <a:t>racunalom</a:t>
            </a:r>
            <a:endParaRPr lang="hr-HR" dirty="0"/>
          </a:p>
          <a:p>
            <a:endParaRPr lang="hr-HR" dirty="0"/>
          </a:p>
        </p:txBody>
      </p:sp>
    </p:spTree>
    <p:extLst>
      <p:ext uri="{BB962C8B-B14F-4D97-AF65-F5344CB8AC3E}">
        <p14:creationId xmlns:p14="http://schemas.microsoft.com/office/powerpoint/2010/main" val="1185343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10000" y="-1"/>
            <a:ext cx="10571998" cy="1584961"/>
          </a:xfrm>
        </p:spPr>
        <p:txBody>
          <a:bodyPr/>
          <a:lstStyle/>
          <a:p>
            <a:r>
              <a:rPr lang="hr-HR" b="0" dirty="0" smtClean="0"/>
              <a:t/>
            </a:r>
            <a:br>
              <a:rPr lang="hr-HR" b="0" dirty="0" smtClean="0"/>
            </a:br>
            <a:r>
              <a:rPr lang="hr-HR" b="0" dirty="0"/>
              <a:t/>
            </a:r>
            <a:br>
              <a:rPr lang="hr-HR" b="0" dirty="0"/>
            </a:br>
            <a:r>
              <a:rPr lang="hr-HR" b="0" dirty="0" smtClean="0"/>
              <a:t/>
            </a:r>
            <a:br>
              <a:rPr lang="hr-HR" b="0" dirty="0" smtClean="0"/>
            </a:br>
            <a:r>
              <a:rPr lang="hr-HR" b="0" dirty="0"/>
              <a:t/>
            </a:r>
            <a:br>
              <a:rPr lang="hr-HR" b="0" dirty="0"/>
            </a:br>
            <a:r>
              <a:rPr lang="hr-HR" b="0" dirty="0">
                <a:solidFill>
                  <a:srgbClr val="FF0000"/>
                </a:solidFill>
              </a:rPr>
              <a:t>NAJPOZITIVNIJA</a:t>
            </a:r>
            <a:r>
              <a:rPr lang="hr-HR" b="0" dirty="0"/>
              <a:t> stvar online nastave </a:t>
            </a:r>
            <a:br>
              <a:rPr lang="hr-HR" b="0" dirty="0"/>
            </a:br>
            <a:r>
              <a:rPr lang="hr-HR" b="0" dirty="0"/>
              <a:t>u našoj školi...</a:t>
            </a:r>
          </a:p>
        </p:txBody>
      </p:sp>
      <p:sp>
        <p:nvSpPr>
          <p:cNvPr id="3" name="Rezervirano mjesto sadržaja 2"/>
          <p:cNvSpPr>
            <a:spLocks noGrp="1"/>
          </p:cNvSpPr>
          <p:nvPr>
            <p:ph idx="1"/>
          </p:nvPr>
        </p:nvSpPr>
        <p:spPr>
          <a:xfrm>
            <a:off x="818712" y="2222287"/>
            <a:ext cx="10554574" cy="4317850"/>
          </a:xfrm>
        </p:spPr>
        <p:txBody>
          <a:bodyPr>
            <a:normAutofit fontScale="92500" lnSpcReduction="20000"/>
          </a:bodyPr>
          <a:lstStyle/>
          <a:p>
            <a:r>
              <a:rPr lang="hr-HR" dirty="0"/>
              <a:t>Stručno sve odrađeno. 😊</a:t>
            </a:r>
          </a:p>
          <a:p>
            <a:r>
              <a:rPr lang="hr-HR" u="sng" dirty="0"/>
              <a:t>Online nastavi u našoj školi bila je </a:t>
            </a:r>
            <a:r>
              <a:rPr lang="hr-HR" u="sng" dirty="0" err="1"/>
              <a:t>pozitivna,odlična</a:t>
            </a:r>
            <a:r>
              <a:rPr lang="hr-HR" u="sng" dirty="0"/>
              <a:t> komunikacija između učitelja i djece .Učenje novih tehnologija te informatička pismenosti.</a:t>
            </a:r>
          </a:p>
          <a:p>
            <a:r>
              <a:rPr lang="hr-HR" dirty="0"/>
              <a:t>Nemam je.</a:t>
            </a:r>
          </a:p>
          <a:p>
            <a:r>
              <a:rPr lang="hr-HR" dirty="0"/>
              <a:t>Djeci je sve bilo omogućeno za online nastavu</a:t>
            </a:r>
          </a:p>
          <a:p>
            <a:r>
              <a:rPr lang="hr-HR" u="sng" dirty="0"/>
              <a:t>Dijete se vise trudi</a:t>
            </a:r>
          </a:p>
          <a:p>
            <a:r>
              <a:rPr lang="hr-HR" dirty="0"/>
              <a:t>Dijete je </a:t>
            </a:r>
            <a:r>
              <a:rPr lang="hr-HR" dirty="0" err="1"/>
              <a:t>opuštenije,naravno</a:t>
            </a:r>
            <a:r>
              <a:rPr lang="hr-HR" dirty="0"/>
              <a:t> ako veza ne šteka</a:t>
            </a:r>
          </a:p>
          <a:p>
            <a:r>
              <a:rPr lang="hr-HR" dirty="0"/>
              <a:t>Djeca su zaštićena od bolesti.</a:t>
            </a:r>
          </a:p>
          <a:p>
            <a:r>
              <a:rPr lang="hr-HR" dirty="0"/>
              <a:t>Poboljšali smo ocjene</a:t>
            </a:r>
          </a:p>
          <a:p>
            <a:r>
              <a:rPr lang="hr-HR" dirty="0"/>
              <a:t>Komunikacija s </a:t>
            </a:r>
            <a:r>
              <a:rPr lang="hr-HR" dirty="0" err="1"/>
              <a:t>ucenicima</a:t>
            </a:r>
            <a:endParaRPr lang="hr-HR" dirty="0"/>
          </a:p>
          <a:p>
            <a:r>
              <a:rPr lang="hr-HR" dirty="0"/>
              <a:t>Popunjeni dan učenjem</a:t>
            </a:r>
          </a:p>
          <a:p>
            <a:r>
              <a:rPr lang="hr-HR" dirty="0"/>
              <a:t>Duže </a:t>
            </a:r>
            <a:r>
              <a:rPr lang="hr-HR" dirty="0" err="1"/>
              <a:t>spavai</a:t>
            </a:r>
            <a:r>
              <a:rPr lang="hr-HR" dirty="0"/>
              <a:t> više vremena ima za obitelj.</a:t>
            </a:r>
          </a:p>
          <a:p>
            <a:r>
              <a:rPr lang="hr-HR" dirty="0"/>
              <a:t>Nema pozitivnosti</a:t>
            </a:r>
          </a:p>
          <a:p>
            <a:pPr marL="0" indent="0">
              <a:buNone/>
            </a:pPr>
            <a:endParaRPr lang="hr-HR" dirty="0"/>
          </a:p>
        </p:txBody>
      </p:sp>
    </p:spTree>
    <p:extLst>
      <p:ext uri="{BB962C8B-B14F-4D97-AF65-F5344CB8AC3E}">
        <p14:creationId xmlns:p14="http://schemas.microsoft.com/office/powerpoint/2010/main" val="41897616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10000" y="104503"/>
            <a:ext cx="10571998" cy="2255520"/>
          </a:xfrm>
        </p:spPr>
        <p:txBody>
          <a:bodyPr/>
          <a:lstStyle/>
          <a:p>
            <a:r>
              <a:rPr lang="hr-HR" b="0" dirty="0">
                <a:solidFill>
                  <a:srgbClr val="FF0000"/>
                </a:solidFill>
              </a:rPr>
              <a:t>NAJPOZITIVNIJA</a:t>
            </a:r>
            <a:r>
              <a:rPr lang="hr-HR" b="0" dirty="0"/>
              <a:t> stvar online nastave </a:t>
            </a:r>
            <a:br>
              <a:rPr lang="hr-HR" b="0" dirty="0"/>
            </a:br>
            <a:r>
              <a:rPr lang="hr-HR" b="0" dirty="0"/>
              <a:t>u našoj školi...</a:t>
            </a:r>
            <a:br>
              <a:rPr lang="hr-HR" b="0" dirty="0"/>
            </a:br>
            <a:endParaRPr lang="hr-HR" dirty="0"/>
          </a:p>
        </p:txBody>
      </p:sp>
      <p:sp>
        <p:nvSpPr>
          <p:cNvPr id="3" name="Rezervirano mjesto sadržaja 2"/>
          <p:cNvSpPr>
            <a:spLocks noGrp="1"/>
          </p:cNvSpPr>
          <p:nvPr>
            <p:ph idx="1"/>
          </p:nvPr>
        </p:nvSpPr>
        <p:spPr>
          <a:xfrm>
            <a:off x="783773" y="2170035"/>
            <a:ext cx="10554574" cy="4448479"/>
          </a:xfrm>
        </p:spPr>
        <p:txBody>
          <a:bodyPr>
            <a:normAutofit fontScale="92500" lnSpcReduction="20000"/>
          </a:bodyPr>
          <a:lstStyle/>
          <a:p>
            <a:r>
              <a:rPr lang="hr-HR" u="sng" dirty="0"/>
              <a:t>Samostalnost djeteta.</a:t>
            </a:r>
          </a:p>
          <a:p>
            <a:r>
              <a:rPr lang="hr-HR" dirty="0"/>
              <a:t>Rad kod kuće</a:t>
            </a:r>
          </a:p>
          <a:p>
            <a:r>
              <a:rPr lang="hr-HR" dirty="0"/>
              <a:t>Ima više vremena da se druži s obitelji</a:t>
            </a:r>
          </a:p>
          <a:p>
            <a:r>
              <a:rPr lang="hr-HR" dirty="0"/>
              <a:t>Zdravstvena sigurnost koju su djeca dobila zahvaljujući online nastavi.</a:t>
            </a:r>
          </a:p>
          <a:p>
            <a:r>
              <a:rPr lang="hr-HR" dirty="0"/>
              <a:t>Djeca su cijeli dan kod kuće, a opet kao da su u školi</a:t>
            </a:r>
          </a:p>
          <a:p>
            <a:r>
              <a:rPr lang="hr-HR" dirty="0"/>
              <a:t>Kod </a:t>
            </a:r>
            <a:r>
              <a:rPr lang="hr-HR" dirty="0" err="1"/>
              <a:t>kuce</a:t>
            </a:r>
            <a:r>
              <a:rPr lang="hr-HR" dirty="0"/>
              <a:t> su</a:t>
            </a:r>
          </a:p>
          <a:p>
            <a:r>
              <a:rPr lang="hr-HR" dirty="0"/>
              <a:t>Djeca su samostalnija</a:t>
            </a:r>
          </a:p>
          <a:p>
            <a:r>
              <a:rPr lang="hr-HR" dirty="0"/>
              <a:t>Poboljšanje informatičke pismenosti učenika</a:t>
            </a:r>
          </a:p>
          <a:p>
            <a:r>
              <a:rPr lang="hr-HR" dirty="0" err="1"/>
              <a:t>Zastita</a:t>
            </a:r>
            <a:r>
              <a:rPr lang="hr-HR" dirty="0"/>
              <a:t> djece</a:t>
            </a:r>
          </a:p>
          <a:p>
            <a:r>
              <a:rPr lang="hr-HR" u="sng" dirty="0"/>
              <a:t>Djeca su unatoč krizi završila školsku godinu</a:t>
            </a:r>
          </a:p>
          <a:p>
            <a:r>
              <a:rPr lang="hr-HR" dirty="0"/>
              <a:t>Fleksibilnost.</a:t>
            </a:r>
          </a:p>
          <a:p>
            <a:r>
              <a:rPr lang="hr-HR" dirty="0"/>
              <a:t>Sloboda učenja</a:t>
            </a:r>
          </a:p>
          <a:p>
            <a:r>
              <a:rPr lang="hr-HR" dirty="0" err="1"/>
              <a:t>Opustenost</a:t>
            </a:r>
            <a:endParaRPr lang="hr-HR" dirty="0"/>
          </a:p>
          <a:p>
            <a:endParaRPr lang="hr-HR" dirty="0"/>
          </a:p>
        </p:txBody>
      </p:sp>
    </p:spTree>
    <p:extLst>
      <p:ext uri="{BB962C8B-B14F-4D97-AF65-F5344CB8AC3E}">
        <p14:creationId xmlns:p14="http://schemas.microsoft.com/office/powerpoint/2010/main" val="4117217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Anketu su ispunjavali roditelji učenika i učenici od 5. do 8. razreda</a:t>
            </a:r>
            <a:endParaRPr lang="hr-HR" dirty="0"/>
          </a:p>
        </p:txBody>
      </p:sp>
      <p:sp>
        <p:nvSpPr>
          <p:cNvPr id="3" name="Rezervirano mjesto teksta 2"/>
          <p:cNvSpPr>
            <a:spLocks noGrp="1"/>
          </p:cNvSpPr>
          <p:nvPr>
            <p:ph type="body" idx="1"/>
          </p:nvPr>
        </p:nvSpPr>
        <p:spPr/>
        <p:txBody>
          <a:bodyPr/>
          <a:lstStyle/>
          <a:p>
            <a:endParaRPr lang="hr-HR"/>
          </a:p>
        </p:txBody>
      </p:sp>
      <p:graphicFrame>
        <p:nvGraphicFramePr>
          <p:cNvPr id="7" name="Rezervirano mjesto sadržaja 6"/>
          <p:cNvGraphicFramePr>
            <a:graphicFrameLocks noGrp="1"/>
          </p:cNvGraphicFramePr>
          <p:nvPr>
            <p:ph sz="half" idx="2"/>
            <p:extLst>
              <p:ext uri="{D42A27DB-BD31-4B8C-83A1-F6EECF244321}">
                <p14:modId xmlns:p14="http://schemas.microsoft.com/office/powerpoint/2010/main" val="3576160442"/>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endParaRPr lang="hr-HR"/>
          </a:p>
        </p:txBody>
      </p:sp>
      <p:graphicFrame>
        <p:nvGraphicFramePr>
          <p:cNvPr id="9" name="Rezervirano mjesto sadržaja 8"/>
          <p:cNvGraphicFramePr>
            <a:graphicFrameLocks noGrp="1"/>
          </p:cNvGraphicFramePr>
          <p:nvPr>
            <p:ph sz="quarter" idx="4"/>
            <p:extLst>
              <p:ext uri="{D42A27DB-BD31-4B8C-83A1-F6EECF244321}">
                <p14:modId xmlns:p14="http://schemas.microsoft.com/office/powerpoint/2010/main" val="840382991"/>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4193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10000" y="87085"/>
            <a:ext cx="10571998" cy="2246811"/>
          </a:xfrm>
        </p:spPr>
        <p:txBody>
          <a:bodyPr/>
          <a:lstStyle/>
          <a:p>
            <a:r>
              <a:rPr lang="hr-HR" b="0" dirty="0">
                <a:solidFill>
                  <a:srgbClr val="FF0000"/>
                </a:solidFill>
              </a:rPr>
              <a:t>NAJPOZITIVNIJA</a:t>
            </a:r>
            <a:r>
              <a:rPr lang="hr-HR" b="0" dirty="0"/>
              <a:t> stvar online nastave </a:t>
            </a:r>
            <a:br>
              <a:rPr lang="hr-HR" b="0" dirty="0"/>
            </a:br>
            <a:r>
              <a:rPr lang="hr-HR" b="0" dirty="0"/>
              <a:t>u našoj školi...</a:t>
            </a:r>
            <a:br>
              <a:rPr lang="hr-HR" b="0" dirty="0"/>
            </a:br>
            <a:endParaRPr lang="hr-HR" dirty="0"/>
          </a:p>
        </p:txBody>
      </p:sp>
      <p:sp>
        <p:nvSpPr>
          <p:cNvPr id="3" name="Rezervirano mjesto sadržaja 2"/>
          <p:cNvSpPr>
            <a:spLocks noGrp="1"/>
          </p:cNvSpPr>
          <p:nvPr>
            <p:ph idx="1"/>
          </p:nvPr>
        </p:nvSpPr>
        <p:spPr>
          <a:xfrm>
            <a:off x="818712" y="2222287"/>
            <a:ext cx="10554574" cy="4169804"/>
          </a:xfrm>
        </p:spPr>
        <p:txBody>
          <a:bodyPr>
            <a:normAutofit fontScale="92500" lnSpcReduction="20000"/>
          </a:bodyPr>
          <a:lstStyle/>
          <a:p>
            <a:r>
              <a:rPr lang="hr-HR" u="sng" dirty="0" err="1"/>
              <a:t>Informaticku</a:t>
            </a:r>
            <a:r>
              <a:rPr lang="hr-HR" u="sng" dirty="0"/>
              <a:t> pismenost su djeca unapredila</a:t>
            </a:r>
          </a:p>
          <a:p>
            <a:r>
              <a:rPr lang="hr-HR" u="sng" dirty="0"/>
              <a:t>Razrednica uvijek spremna pomoći</a:t>
            </a:r>
          </a:p>
          <a:p>
            <a:r>
              <a:rPr lang="hr-HR" dirty="0"/>
              <a:t>Nova saznanja i primjena </a:t>
            </a:r>
            <a:r>
              <a:rPr lang="hr-HR" dirty="0" err="1"/>
              <a:t>racubals</a:t>
            </a:r>
            <a:endParaRPr lang="hr-HR" dirty="0"/>
          </a:p>
          <a:p>
            <a:r>
              <a:rPr lang="hr-HR" dirty="0"/>
              <a:t>Zaštita zdravlja</a:t>
            </a:r>
          </a:p>
          <a:p>
            <a:r>
              <a:rPr lang="hr-HR" dirty="0"/>
              <a:t>Nema najpozitivnije stvari.</a:t>
            </a:r>
          </a:p>
          <a:p>
            <a:r>
              <a:rPr lang="hr-HR" dirty="0"/>
              <a:t>Fleksibilno vrijeme izvršavanja zadataka</a:t>
            </a:r>
          </a:p>
          <a:p>
            <a:r>
              <a:rPr lang="hr-HR" u="sng" dirty="0"/>
              <a:t>Dijete se dobro </a:t>
            </a:r>
            <a:r>
              <a:rPr lang="hr-HR" u="sng" dirty="0" err="1"/>
              <a:t>snaslo</a:t>
            </a:r>
            <a:r>
              <a:rPr lang="hr-HR" u="sng" dirty="0"/>
              <a:t> sa online </a:t>
            </a:r>
            <a:r>
              <a:rPr lang="hr-HR" u="sng" dirty="0" err="1"/>
              <a:t>nastavom,ali</a:t>
            </a:r>
            <a:r>
              <a:rPr lang="hr-HR" u="sng" dirty="0"/>
              <a:t> nastava u </a:t>
            </a:r>
            <a:r>
              <a:rPr lang="hr-HR" u="sng" dirty="0" err="1"/>
              <a:t>skoli</a:t>
            </a:r>
            <a:r>
              <a:rPr lang="hr-HR" u="sng" dirty="0"/>
              <a:t> je ipak bolja</a:t>
            </a:r>
          </a:p>
          <a:p>
            <a:r>
              <a:rPr lang="hr-HR" dirty="0"/>
              <a:t>Manje ocjena </a:t>
            </a:r>
          </a:p>
          <a:p>
            <a:r>
              <a:rPr lang="hr-HR" u="sng" dirty="0"/>
              <a:t>više vremena provodim sa svojim djetetom</a:t>
            </a:r>
          </a:p>
          <a:p>
            <a:r>
              <a:rPr lang="hr-HR" dirty="0"/>
              <a:t>Ocjenjivanje</a:t>
            </a:r>
          </a:p>
          <a:p>
            <a:r>
              <a:rPr lang="hr-HR" dirty="0"/>
              <a:t>Nastava se </a:t>
            </a:r>
            <a:r>
              <a:rPr lang="hr-HR" dirty="0" err="1"/>
              <a:t>odrzava</a:t>
            </a:r>
            <a:endParaRPr lang="hr-HR" dirty="0"/>
          </a:p>
          <a:p>
            <a:r>
              <a:rPr lang="hr-HR" dirty="0" err="1"/>
              <a:t>Pomoc</a:t>
            </a:r>
            <a:r>
              <a:rPr lang="hr-HR" dirty="0"/>
              <a:t> djeci</a:t>
            </a:r>
          </a:p>
          <a:p>
            <a:endParaRPr lang="hr-HR" dirty="0"/>
          </a:p>
        </p:txBody>
      </p:sp>
    </p:spTree>
    <p:extLst>
      <p:ext uri="{BB962C8B-B14F-4D97-AF65-F5344CB8AC3E}">
        <p14:creationId xmlns:p14="http://schemas.microsoft.com/office/powerpoint/2010/main" val="3501559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18818" y="158356"/>
            <a:ext cx="10571998" cy="2063931"/>
          </a:xfrm>
        </p:spPr>
        <p:txBody>
          <a:bodyPr/>
          <a:lstStyle/>
          <a:p>
            <a:r>
              <a:rPr lang="hr-HR" b="0" dirty="0">
                <a:solidFill>
                  <a:srgbClr val="FF0000"/>
                </a:solidFill>
              </a:rPr>
              <a:t>NAJPOZITIVNIJA</a:t>
            </a:r>
            <a:r>
              <a:rPr lang="hr-HR" b="0" dirty="0"/>
              <a:t> stvar online nastave </a:t>
            </a:r>
            <a:br>
              <a:rPr lang="hr-HR" b="0" dirty="0"/>
            </a:br>
            <a:r>
              <a:rPr lang="hr-HR" b="0" dirty="0"/>
              <a:t>u našoj školi...</a:t>
            </a:r>
            <a:br>
              <a:rPr lang="hr-HR" b="0" dirty="0"/>
            </a:br>
            <a:endParaRPr lang="hr-HR" dirty="0"/>
          </a:p>
        </p:txBody>
      </p:sp>
      <p:sp>
        <p:nvSpPr>
          <p:cNvPr id="3" name="Rezervirano mjesto sadržaja 2"/>
          <p:cNvSpPr>
            <a:spLocks noGrp="1"/>
          </p:cNvSpPr>
          <p:nvPr>
            <p:ph idx="1"/>
          </p:nvPr>
        </p:nvSpPr>
        <p:spPr>
          <a:xfrm>
            <a:off x="818712" y="2222287"/>
            <a:ext cx="10554574" cy="4082719"/>
          </a:xfrm>
        </p:spPr>
        <p:txBody>
          <a:bodyPr>
            <a:normAutofit fontScale="92500" lnSpcReduction="20000"/>
          </a:bodyPr>
          <a:lstStyle/>
          <a:p>
            <a:r>
              <a:rPr lang="hr-HR" u="sng" dirty="0" err="1"/>
              <a:t>Zoom</a:t>
            </a:r>
            <a:endParaRPr lang="hr-HR" u="sng" dirty="0"/>
          </a:p>
          <a:p>
            <a:r>
              <a:rPr lang="hr-HR" dirty="0"/>
              <a:t>Dijete može prije ili poslijepodne </a:t>
            </a:r>
            <a:r>
              <a:rPr lang="hr-HR" dirty="0" err="1"/>
              <a:t>riješavat</a:t>
            </a:r>
            <a:endParaRPr lang="hr-HR" dirty="0"/>
          </a:p>
          <a:p>
            <a:r>
              <a:rPr lang="hr-HR" u="sng" dirty="0"/>
              <a:t>Online ispiti sa mogućnošću zaokruživanja odgovora. I primjeri učenja preko YouTube prezentacija</a:t>
            </a:r>
          </a:p>
          <a:p>
            <a:r>
              <a:rPr lang="hr-HR" dirty="0" err="1"/>
              <a:t>Prakticno</a:t>
            </a:r>
            <a:r>
              <a:rPr lang="hr-HR" dirty="0"/>
              <a:t> </a:t>
            </a:r>
            <a:r>
              <a:rPr lang="hr-HR" dirty="0" err="1"/>
              <a:t>rjesenje</a:t>
            </a:r>
            <a:r>
              <a:rPr lang="hr-HR" dirty="0"/>
              <a:t> u </a:t>
            </a:r>
            <a:r>
              <a:rPr lang="hr-HR" dirty="0" err="1"/>
              <a:t>slucaju</a:t>
            </a:r>
            <a:r>
              <a:rPr lang="hr-HR" dirty="0"/>
              <a:t> virusa</a:t>
            </a:r>
          </a:p>
          <a:p>
            <a:r>
              <a:rPr lang="hr-HR" dirty="0"/>
              <a:t>Izbjegavanje zaraze</a:t>
            </a:r>
          </a:p>
          <a:p>
            <a:r>
              <a:rPr lang="hr-HR" u="sng" dirty="0"/>
              <a:t>Upornost učitelja i poticanje na veću ocjenu</a:t>
            </a:r>
          </a:p>
          <a:p>
            <a:r>
              <a:rPr lang="hr-HR" dirty="0"/>
              <a:t>Komunikacija</a:t>
            </a:r>
          </a:p>
          <a:p>
            <a:r>
              <a:rPr lang="hr-HR" dirty="0"/>
              <a:t>Bez komentara</a:t>
            </a:r>
          </a:p>
          <a:p>
            <a:r>
              <a:rPr lang="hr-HR" dirty="0" err="1"/>
              <a:t>Ucenje</a:t>
            </a:r>
            <a:r>
              <a:rPr lang="hr-HR" dirty="0"/>
              <a:t> iz fotelje...</a:t>
            </a:r>
          </a:p>
          <a:p>
            <a:r>
              <a:rPr lang="hr-HR" dirty="0"/>
              <a:t>činjenica da je nastava održana, izniman trud pojedinih nastavnika</a:t>
            </a:r>
          </a:p>
          <a:p>
            <a:r>
              <a:rPr lang="hr-HR" dirty="0"/>
              <a:t>Djeca sama raspoređuju vrijeme za odrađivanje zadataka</a:t>
            </a:r>
          </a:p>
          <a:p>
            <a:endParaRPr lang="hr-HR" dirty="0"/>
          </a:p>
        </p:txBody>
      </p:sp>
    </p:spTree>
    <p:extLst>
      <p:ext uri="{BB962C8B-B14F-4D97-AF65-F5344CB8AC3E}">
        <p14:creationId xmlns:p14="http://schemas.microsoft.com/office/powerpoint/2010/main" val="37447975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49634" y="113213"/>
            <a:ext cx="10571998" cy="1558834"/>
          </a:xfrm>
        </p:spPr>
        <p:txBody>
          <a:bodyPr/>
          <a:lstStyle/>
          <a:p>
            <a:r>
              <a:rPr lang="hr-HR" b="0" dirty="0">
                <a:solidFill>
                  <a:srgbClr val="FF0000"/>
                </a:solidFill>
              </a:rPr>
              <a:t>NAJPOZITIVNIJA</a:t>
            </a:r>
            <a:r>
              <a:rPr lang="hr-HR" b="0" dirty="0"/>
              <a:t> stvar online nastave </a:t>
            </a:r>
            <a:br>
              <a:rPr lang="hr-HR" b="0" dirty="0"/>
            </a:br>
            <a:r>
              <a:rPr lang="hr-HR" b="0" dirty="0"/>
              <a:t>u našoj školi...</a:t>
            </a:r>
            <a:endParaRPr lang="hr-HR" dirty="0"/>
          </a:p>
        </p:txBody>
      </p:sp>
      <p:sp>
        <p:nvSpPr>
          <p:cNvPr id="3" name="Rezervirano mjesto sadržaja 2"/>
          <p:cNvSpPr>
            <a:spLocks noGrp="1"/>
          </p:cNvSpPr>
          <p:nvPr>
            <p:ph idx="1"/>
          </p:nvPr>
        </p:nvSpPr>
        <p:spPr>
          <a:xfrm>
            <a:off x="818712" y="2055223"/>
            <a:ext cx="10554574" cy="4615543"/>
          </a:xfrm>
        </p:spPr>
        <p:txBody>
          <a:bodyPr>
            <a:normAutofit fontScale="92500" lnSpcReduction="10000"/>
          </a:bodyPr>
          <a:lstStyle/>
          <a:p>
            <a:r>
              <a:rPr lang="hr-HR" dirty="0"/>
              <a:t>Trud učitelja</a:t>
            </a:r>
          </a:p>
          <a:p>
            <a:r>
              <a:rPr lang="hr-HR" dirty="0"/>
              <a:t>Nemam komentara</a:t>
            </a:r>
          </a:p>
          <a:p>
            <a:r>
              <a:rPr lang="hr-HR" dirty="0"/>
              <a:t>Djeca su manje bolesna Djeca imaju više slobodnog vremena</a:t>
            </a:r>
          </a:p>
          <a:p>
            <a:r>
              <a:rPr lang="hr-HR" dirty="0"/>
              <a:t>Manje </a:t>
            </a:r>
            <a:r>
              <a:rPr lang="hr-HR" dirty="0" err="1"/>
              <a:t>zadace</a:t>
            </a:r>
            <a:endParaRPr lang="hr-HR" dirty="0"/>
          </a:p>
          <a:p>
            <a:r>
              <a:rPr lang="hr-HR" dirty="0"/>
              <a:t>Trud </a:t>
            </a:r>
            <a:r>
              <a:rPr lang="hr-HR" dirty="0" err="1"/>
              <a:t>uciteljica</a:t>
            </a:r>
            <a:r>
              <a:rPr lang="hr-HR" dirty="0"/>
              <a:t> oko mog djeteta</a:t>
            </a:r>
          </a:p>
          <a:p>
            <a:r>
              <a:rPr lang="hr-HR" dirty="0" err="1"/>
              <a:t>Učiteljovo</a:t>
            </a:r>
            <a:r>
              <a:rPr lang="hr-HR" dirty="0"/>
              <a:t> razumijevanje.</a:t>
            </a:r>
          </a:p>
          <a:p>
            <a:r>
              <a:rPr lang="hr-HR" dirty="0"/>
              <a:t>Odnos </a:t>
            </a:r>
            <a:r>
              <a:rPr lang="hr-HR" dirty="0" err="1"/>
              <a:t>ucitelja</a:t>
            </a:r>
            <a:r>
              <a:rPr lang="hr-HR" dirty="0"/>
              <a:t> i djece</a:t>
            </a:r>
          </a:p>
          <a:p>
            <a:r>
              <a:rPr lang="hr-HR" dirty="0"/>
              <a:t>Mogu zadatke </a:t>
            </a:r>
            <a:r>
              <a:rPr lang="hr-HR" dirty="0" err="1"/>
              <a:t>riješavati</a:t>
            </a:r>
            <a:r>
              <a:rPr lang="hr-HR" dirty="0"/>
              <a:t> kad im odgovara</a:t>
            </a:r>
          </a:p>
          <a:p>
            <a:r>
              <a:rPr lang="hr-HR" dirty="0"/>
              <a:t>Samostalan rad</a:t>
            </a:r>
          </a:p>
          <a:p>
            <a:r>
              <a:rPr lang="sv-SE" dirty="0"/>
              <a:t>Iziskuje da učenik bude odgovoran samostalan u učenju</a:t>
            </a:r>
          </a:p>
          <a:p>
            <a:r>
              <a:rPr lang="sv-SE" u="sng" dirty="0"/>
              <a:t>Samostalan rad i određena odgovornost.</a:t>
            </a:r>
          </a:p>
          <a:p>
            <a:r>
              <a:rPr lang="sv-SE" u="sng" dirty="0"/>
              <a:t>Bolje se moze pratiti rad i ucenje djeteta.</a:t>
            </a:r>
          </a:p>
          <a:p>
            <a:endParaRPr lang="hr-HR" dirty="0"/>
          </a:p>
        </p:txBody>
      </p:sp>
    </p:spTree>
    <p:extLst>
      <p:ext uri="{BB962C8B-B14F-4D97-AF65-F5344CB8AC3E}">
        <p14:creationId xmlns:p14="http://schemas.microsoft.com/office/powerpoint/2010/main" val="351987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35833" y="116261"/>
            <a:ext cx="10571998" cy="1775100"/>
          </a:xfrm>
        </p:spPr>
        <p:txBody>
          <a:bodyPr/>
          <a:lstStyle/>
          <a:p>
            <a:r>
              <a:rPr lang="hr-HR" b="0" dirty="0" smtClean="0">
                <a:solidFill>
                  <a:srgbClr val="FF0000"/>
                </a:solidFill>
              </a:rPr>
              <a:t>NAJPOZITIVNIJA</a:t>
            </a:r>
            <a:r>
              <a:rPr lang="hr-HR" b="0" dirty="0" smtClean="0"/>
              <a:t> </a:t>
            </a:r>
            <a:r>
              <a:rPr lang="hr-HR" b="0" dirty="0"/>
              <a:t>stvar online nastave </a:t>
            </a:r>
            <a:br>
              <a:rPr lang="hr-HR" b="0" dirty="0"/>
            </a:br>
            <a:r>
              <a:rPr lang="hr-HR" b="0" dirty="0"/>
              <a:t>u našoj školi...</a:t>
            </a:r>
            <a:br>
              <a:rPr lang="hr-HR" b="0" dirty="0"/>
            </a:br>
            <a:endParaRPr lang="hr-HR" dirty="0"/>
          </a:p>
        </p:txBody>
      </p:sp>
      <p:sp>
        <p:nvSpPr>
          <p:cNvPr id="3" name="Rezervirano mjesto sadržaja 2"/>
          <p:cNvSpPr>
            <a:spLocks noGrp="1"/>
          </p:cNvSpPr>
          <p:nvPr>
            <p:ph idx="1"/>
          </p:nvPr>
        </p:nvSpPr>
        <p:spPr>
          <a:xfrm>
            <a:off x="818712" y="2222287"/>
            <a:ext cx="10554574" cy="4274307"/>
          </a:xfrm>
        </p:spPr>
        <p:txBody>
          <a:bodyPr>
            <a:normAutofit/>
          </a:bodyPr>
          <a:lstStyle/>
          <a:p>
            <a:r>
              <a:rPr lang="hr-HR" dirty="0"/>
              <a:t>Nema stresa</a:t>
            </a:r>
          </a:p>
          <a:p>
            <a:r>
              <a:rPr lang="hr-HR" dirty="0"/>
              <a:t>Fleksibilnost</a:t>
            </a:r>
          </a:p>
          <a:p>
            <a:r>
              <a:rPr lang="hr-HR" dirty="0"/>
              <a:t>Ostanak kod kuće.</a:t>
            </a:r>
          </a:p>
          <a:p>
            <a:r>
              <a:rPr lang="hr-HR" u="sng" dirty="0"/>
              <a:t>Djeca su postala samostalnija i informatički pismenija.</a:t>
            </a:r>
          </a:p>
          <a:p>
            <a:r>
              <a:rPr lang="hr-HR" dirty="0"/>
              <a:t>Motiviranost učenika za online nastavu</a:t>
            </a:r>
          </a:p>
          <a:p>
            <a:r>
              <a:rPr lang="hr-HR" dirty="0"/>
              <a:t>Imaju vise </a:t>
            </a:r>
            <a:r>
              <a:rPr lang="hr-HR" dirty="0" err="1"/>
              <a:t>slobondong</a:t>
            </a:r>
            <a:r>
              <a:rPr lang="hr-HR" dirty="0"/>
              <a:t> vremena</a:t>
            </a:r>
          </a:p>
          <a:p>
            <a:r>
              <a:rPr lang="hr-HR" dirty="0"/>
              <a:t>Manje stresa.</a:t>
            </a:r>
          </a:p>
          <a:p>
            <a:r>
              <a:rPr lang="hr-HR" dirty="0"/>
              <a:t>Djeca su </a:t>
            </a:r>
            <a:r>
              <a:rPr lang="hr-HR" dirty="0" err="1"/>
              <a:t>samostanija</a:t>
            </a:r>
            <a:r>
              <a:rPr lang="hr-HR" dirty="0"/>
              <a:t> i </a:t>
            </a:r>
            <a:r>
              <a:rPr lang="hr-HR" dirty="0" err="1"/>
              <a:t>vecinom</a:t>
            </a:r>
            <a:r>
              <a:rPr lang="hr-HR" dirty="0"/>
              <a:t> si sami mogu organizirati raspored rada i </a:t>
            </a:r>
            <a:r>
              <a:rPr lang="hr-HR" dirty="0" err="1"/>
              <a:t>ucenja</a:t>
            </a:r>
            <a:r>
              <a:rPr lang="hr-HR" dirty="0"/>
              <a:t>.</a:t>
            </a:r>
          </a:p>
          <a:p>
            <a:r>
              <a:rPr lang="hr-HR" dirty="0"/>
              <a:t>Tumačenje gradiva</a:t>
            </a:r>
          </a:p>
          <a:p>
            <a:r>
              <a:rPr lang="hr-HR" u="sng" dirty="0"/>
              <a:t>Moje dijete ima više slobodnog vremena.</a:t>
            </a:r>
          </a:p>
          <a:p>
            <a:pPr marL="0" indent="0">
              <a:buNone/>
            </a:pPr>
            <a:endParaRPr lang="hr-HR" dirty="0"/>
          </a:p>
        </p:txBody>
      </p:sp>
    </p:spTree>
    <p:extLst>
      <p:ext uri="{BB962C8B-B14F-4D97-AF65-F5344CB8AC3E}">
        <p14:creationId xmlns:p14="http://schemas.microsoft.com/office/powerpoint/2010/main" val="35861331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36423" y="-322218"/>
            <a:ext cx="10571998" cy="2072640"/>
          </a:xfrm>
        </p:spPr>
        <p:txBody>
          <a:bodyPr/>
          <a:lstStyle/>
          <a:p>
            <a:r>
              <a:rPr lang="hr-HR" b="0" dirty="0" smtClean="0">
                <a:solidFill>
                  <a:srgbClr val="FF0000"/>
                </a:solidFill>
              </a:rPr>
              <a:t>MIŠLJENJA </a:t>
            </a:r>
            <a:r>
              <a:rPr lang="hr-HR" b="0" dirty="0">
                <a:solidFill>
                  <a:srgbClr val="FF0000"/>
                </a:solidFill>
              </a:rPr>
              <a:t>roditelja </a:t>
            </a:r>
            <a:r>
              <a:rPr lang="hr-HR" b="0" dirty="0"/>
              <a:t>o online nastavi:</a:t>
            </a:r>
            <a:br>
              <a:rPr lang="hr-HR" b="0" dirty="0"/>
            </a:br>
            <a:r>
              <a:rPr lang="hr-HR" b="0" dirty="0"/>
              <a:t/>
            </a:r>
            <a:br>
              <a:rPr lang="hr-HR" b="0" dirty="0"/>
            </a:br>
            <a:r>
              <a:rPr lang="hr-HR" sz="2400" dirty="0" smtClean="0">
                <a:solidFill>
                  <a:srgbClr val="FF0000"/>
                </a:solidFill>
              </a:rPr>
              <a:t>Najnegativnija</a:t>
            </a:r>
            <a:r>
              <a:rPr lang="hr-HR" sz="2400" dirty="0" smtClean="0"/>
              <a:t> </a:t>
            </a:r>
            <a:r>
              <a:rPr lang="hr-HR" sz="2400" dirty="0"/>
              <a:t>stvar online nastave u našoj školi...</a:t>
            </a:r>
          </a:p>
        </p:txBody>
      </p:sp>
      <p:sp>
        <p:nvSpPr>
          <p:cNvPr id="3" name="Rezervirano mjesto sadržaja 2"/>
          <p:cNvSpPr>
            <a:spLocks noGrp="1"/>
          </p:cNvSpPr>
          <p:nvPr>
            <p:ph idx="1"/>
          </p:nvPr>
        </p:nvSpPr>
        <p:spPr>
          <a:xfrm>
            <a:off x="818712" y="2222287"/>
            <a:ext cx="10554574" cy="4056593"/>
          </a:xfrm>
        </p:spPr>
        <p:txBody>
          <a:bodyPr>
            <a:normAutofit/>
          </a:bodyPr>
          <a:lstStyle/>
          <a:p>
            <a:r>
              <a:rPr lang="hr-HR" u="sng" dirty="0"/>
              <a:t>Previše zadataka</a:t>
            </a:r>
          </a:p>
          <a:p>
            <a:r>
              <a:rPr lang="hr-HR" u="sng" dirty="0"/>
              <a:t>Previše gradiva koje dijete mora proći samo i naučiti i nedostatak izravne komunikacije učitelj-učenik</a:t>
            </a:r>
          </a:p>
          <a:p>
            <a:r>
              <a:rPr lang="hr-HR" u="sng" dirty="0" err="1"/>
              <a:t>Izvrsavanja</a:t>
            </a:r>
            <a:r>
              <a:rPr lang="hr-HR" u="sng" dirty="0"/>
              <a:t> zadataka koji su nebitni...mislim da online treba samo za </a:t>
            </a:r>
            <a:r>
              <a:rPr lang="hr-HR" u="sng" dirty="0" err="1"/>
              <a:t>nuzno</a:t>
            </a:r>
            <a:r>
              <a:rPr lang="hr-HR" u="sng" dirty="0"/>
              <a:t> </a:t>
            </a:r>
            <a:r>
              <a:rPr lang="hr-HR" u="sng" dirty="0" err="1"/>
              <a:t>obrazovanje..i</a:t>
            </a:r>
            <a:r>
              <a:rPr lang="hr-HR" u="sng" dirty="0"/>
              <a:t> da djeca trebaju biti manje za </a:t>
            </a:r>
            <a:r>
              <a:rPr lang="hr-HR" u="sng" dirty="0" err="1"/>
              <a:t>racunalom</a:t>
            </a:r>
            <a:endParaRPr lang="hr-HR" u="sng" dirty="0"/>
          </a:p>
          <a:p>
            <a:r>
              <a:rPr lang="hr-HR" dirty="0" err="1"/>
              <a:t>Previse</a:t>
            </a:r>
            <a:r>
              <a:rPr lang="hr-HR" dirty="0"/>
              <a:t> gradiva</a:t>
            </a:r>
          </a:p>
          <a:p>
            <a:r>
              <a:rPr lang="hr-HR" u="sng" dirty="0"/>
              <a:t>Nema druženja s drugom djecom</a:t>
            </a:r>
          </a:p>
          <a:p>
            <a:r>
              <a:rPr lang="hr-HR" dirty="0" err="1"/>
              <a:t>Previse</a:t>
            </a:r>
            <a:r>
              <a:rPr lang="hr-HR" dirty="0"/>
              <a:t> projekata i </a:t>
            </a:r>
            <a:r>
              <a:rPr lang="hr-HR" dirty="0" err="1"/>
              <a:t>zadaca</a:t>
            </a:r>
            <a:r>
              <a:rPr lang="hr-HR" dirty="0"/>
              <a:t>. Ima dana ka nema </a:t>
            </a:r>
            <a:r>
              <a:rPr lang="hr-HR" dirty="0" err="1"/>
              <a:t>slibodnog</a:t>
            </a:r>
            <a:r>
              <a:rPr lang="hr-HR" dirty="0"/>
              <a:t> vremena i cijelo vrijeme je za kompjuterom</a:t>
            </a:r>
          </a:p>
          <a:p>
            <a:r>
              <a:rPr lang="hr-HR" u="sng" dirty="0"/>
              <a:t>Nedostatak interakcije</a:t>
            </a:r>
          </a:p>
          <a:p>
            <a:pPr marL="0" indent="0">
              <a:buNone/>
            </a:pPr>
            <a:endParaRPr lang="hr-HR" dirty="0"/>
          </a:p>
        </p:txBody>
      </p:sp>
    </p:spTree>
    <p:extLst>
      <p:ext uri="{BB962C8B-B14F-4D97-AF65-F5344CB8AC3E}">
        <p14:creationId xmlns:p14="http://schemas.microsoft.com/office/powerpoint/2010/main" val="3853844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27527" y="191588"/>
            <a:ext cx="10571998" cy="1260884"/>
          </a:xfrm>
        </p:spPr>
        <p:txBody>
          <a:bodyPr/>
          <a:lstStyle/>
          <a:p>
            <a:r>
              <a:rPr lang="hr-HR" b="0" dirty="0">
                <a:solidFill>
                  <a:srgbClr val="FF0000"/>
                </a:solidFill>
              </a:rPr>
              <a:t>NAJNEGATIVNIJA</a:t>
            </a:r>
            <a:r>
              <a:rPr lang="hr-HR" b="0" dirty="0"/>
              <a:t> stvar online nastave </a:t>
            </a:r>
            <a:br>
              <a:rPr lang="hr-HR" b="0" dirty="0"/>
            </a:br>
            <a:r>
              <a:rPr lang="hr-HR" b="0" dirty="0"/>
              <a:t>u našoj školi...</a:t>
            </a:r>
            <a:endParaRPr lang="hr-HR" dirty="0"/>
          </a:p>
        </p:txBody>
      </p:sp>
      <p:sp>
        <p:nvSpPr>
          <p:cNvPr id="3" name="Rezervirano mjesto sadržaja 2"/>
          <p:cNvSpPr>
            <a:spLocks noGrp="1"/>
          </p:cNvSpPr>
          <p:nvPr>
            <p:ph idx="1"/>
          </p:nvPr>
        </p:nvSpPr>
        <p:spPr>
          <a:xfrm>
            <a:off x="818712" y="2222287"/>
            <a:ext cx="10554574" cy="4283016"/>
          </a:xfrm>
        </p:spPr>
        <p:txBody>
          <a:bodyPr>
            <a:normAutofit/>
          </a:bodyPr>
          <a:lstStyle/>
          <a:p>
            <a:r>
              <a:rPr lang="hr-HR" u="sng" dirty="0"/>
              <a:t>Nema </a:t>
            </a:r>
            <a:r>
              <a:rPr lang="hr-HR" u="sng" dirty="0" err="1"/>
              <a:t>komunakacije</a:t>
            </a:r>
            <a:r>
              <a:rPr lang="hr-HR" u="sng" dirty="0"/>
              <a:t> </a:t>
            </a:r>
            <a:r>
              <a:rPr lang="hr-HR" u="sng" dirty="0" err="1"/>
              <a:t>izmedu</a:t>
            </a:r>
            <a:r>
              <a:rPr lang="hr-HR" u="sng" dirty="0"/>
              <a:t> nastavnika i </a:t>
            </a:r>
            <a:r>
              <a:rPr lang="hr-HR" u="sng" dirty="0" err="1"/>
              <a:t>dijeteta</a:t>
            </a:r>
            <a:r>
              <a:rPr lang="hr-HR" u="sng" dirty="0"/>
              <a:t>...sto je </a:t>
            </a:r>
            <a:r>
              <a:rPr lang="hr-HR" u="sng" dirty="0" err="1"/>
              <a:t>nuzno</a:t>
            </a:r>
            <a:r>
              <a:rPr lang="hr-HR" u="sng" dirty="0"/>
              <a:t> da bi se </a:t>
            </a:r>
            <a:r>
              <a:rPr lang="hr-HR" u="sng" dirty="0" err="1"/>
              <a:t>nesto</a:t>
            </a:r>
            <a:r>
              <a:rPr lang="hr-HR" u="sng" dirty="0"/>
              <a:t> i usvojilo...mislim da su klinci sigurniji </a:t>
            </a:r>
            <a:r>
              <a:rPr lang="hr-HR" u="sng" dirty="0" err="1"/>
              <a:t>uzivo</a:t>
            </a:r>
            <a:r>
              <a:rPr lang="hr-HR" u="sng" dirty="0"/>
              <a:t> uz nastavnika</a:t>
            </a:r>
          </a:p>
          <a:p>
            <a:r>
              <a:rPr lang="hr-HR" dirty="0"/>
              <a:t>Previše slanja riješenih zadataka</a:t>
            </a:r>
          </a:p>
          <a:p>
            <a:r>
              <a:rPr lang="hr-HR" dirty="0" err="1"/>
              <a:t>Previse</a:t>
            </a:r>
            <a:r>
              <a:rPr lang="hr-HR" dirty="0"/>
              <a:t> na kompjuteru</a:t>
            </a:r>
          </a:p>
          <a:p>
            <a:r>
              <a:rPr lang="hr-HR" u="sng" dirty="0"/>
              <a:t>Previše gledanja u laptop</a:t>
            </a:r>
          </a:p>
          <a:p>
            <a:r>
              <a:rPr lang="hr-HR" dirty="0"/>
              <a:t>Previše zadataka, engleski.</a:t>
            </a:r>
          </a:p>
          <a:p>
            <a:r>
              <a:rPr lang="hr-HR" dirty="0" err="1"/>
              <a:t>Prijeva</a:t>
            </a:r>
            <a:r>
              <a:rPr lang="hr-HR" dirty="0"/>
              <a:t> preko </a:t>
            </a:r>
            <a:r>
              <a:rPr lang="hr-HR" dirty="0" err="1"/>
              <a:t>jammera</a:t>
            </a:r>
            <a:r>
              <a:rPr lang="hr-HR" dirty="0"/>
              <a:t> koji ne radi dovoljno dobro</a:t>
            </a:r>
            <a:r>
              <a:rPr lang="hr-HR" dirty="0" smtClean="0"/>
              <a:t>.</a:t>
            </a:r>
            <a:endParaRPr lang="hr-HR" dirty="0"/>
          </a:p>
          <a:p>
            <a:r>
              <a:rPr lang="hr-HR" dirty="0" err="1"/>
              <a:t>Previse</a:t>
            </a:r>
            <a:r>
              <a:rPr lang="hr-HR" dirty="0"/>
              <a:t> su </a:t>
            </a:r>
            <a:r>
              <a:rPr lang="hr-HR" dirty="0" err="1"/>
              <a:t>optereceni</a:t>
            </a:r>
            <a:endParaRPr lang="hr-HR" dirty="0"/>
          </a:p>
          <a:p>
            <a:r>
              <a:rPr lang="hr-HR" u="sng" dirty="0"/>
              <a:t>Ta online nastava uzima više vremena djetetu od </a:t>
            </a:r>
            <a:r>
              <a:rPr lang="hr-HR" u="sng" dirty="0" err="1" smtClean="0"/>
              <a:t>red.škole</a:t>
            </a:r>
            <a:r>
              <a:rPr lang="hr-HR" u="sng" dirty="0" smtClean="0"/>
              <a:t> </a:t>
            </a:r>
            <a:r>
              <a:rPr lang="hr-HR" u="sng" dirty="0"/>
              <a:t>sa zadaćom</a:t>
            </a:r>
          </a:p>
          <a:p>
            <a:endParaRPr lang="hr-HR" dirty="0"/>
          </a:p>
        </p:txBody>
      </p:sp>
    </p:spTree>
    <p:extLst>
      <p:ext uri="{BB962C8B-B14F-4D97-AF65-F5344CB8AC3E}">
        <p14:creationId xmlns:p14="http://schemas.microsoft.com/office/powerpoint/2010/main" val="3520744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10000" y="121920"/>
            <a:ext cx="10571998" cy="1295718"/>
          </a:xfrm>
        </p:spPr>
        <p:txBody>
          <a:bodyPr/>
          <a:lstStyle/>
          <a:p>
            <a:r>
              <a:rPr lang="hr-HR" b="0" dirty="0">
                <a:solidFill>
                  <a:srgbClr val="FF0000"/>
                </a:solidFill>
              </a:rPr>
              <a:t>NAJNEGATIVNIJA</a:t>
            </a:r>
            <a:r>
              <a:rPr lang="hr-HR" b="0" dirty="0"/>
              <a:t> stvar online nastave </a:t>
            </a:r>
            <a:br>
              <a:rPr lang="hr-HR" b="0" dirty="0"/>
            </a:br>
            <a:r>
              <a:rPr lang="hr-HR" b="0" dirty="0"/>
              <a:t>u našoj školi...</a:t>
            </a:r>
          </a:p>
        </p:txBody>
      </p:sp>
      <p:sp>
        <p:nvSpPr>
          <p:cNvPr id="3" name="Rezervirano mjesto sadržaja 2"/>
          <p:cNvSpPr>
            <a:spLocks noGrp="1"/>
          </p:cNvSpPr>
          <p:nvPr>
            <p:ph idx="1"/>
          </p:nvPr>
        </p:nvSpPr>
        <p:spPr>
          <a:xfrm>
            <a:off x="818712" y="2222287"/>
            <a:ext cx="10554574" cy="4509439"/>
          </a:xfrm>
        </p:spPr>
        <p:txBody>
          <a:bodyPr>
            <a:normAutofit/>
          </a:bodyPr>
          <a:lstStyle/>
          <a:p>
            <a:r>
              <a:rPr lang="hr-HR" dirty="0"/>
              <a:t>Nepripremljenost.</a:t>
            </a:r>
          </a:p>
          <a:p>
            <a:r>
              <a:rPr lang="hr-HR" u="sng" dirty="0"/>
              <a:t>Preopterećenost učenika i roditelja</a:t>
            </a:r>
          </a:p>
          <a:p>
            <a:r>
              <a:rPr lang="hr-HR" dirty="0"/>
              <a:t>Ne vidi se sa društvom.</a:t>
            </a:r>
          </a:p>
          <a:p>
            <a:r>
              <a:rPr lang="hr-HR" dirty="0"/>
              <a:t>Previše projekata i zadataka</a:t>
            </a:r>
          </a:p>
          <a:p>
            <a:r>
              <a:rPr lang="hr-HR" dirty="0"/>
              <a:t>Iscrpljenost nakon obrađenih zadataka.</a:t>
            </a:r>
          </a:p>
          <a:p>
            <a:r>
              <a:rPr lang="hr-HR" dirty="0"/>
              <a:t>Objašnjavanje zadataka</a:t>
            </a:r>
          </a:p>
          <a:p>
            <a:r>
              <a:rPr lang="hr-HR" dirty="0"/>
              <a:t>puno je za računalom</a:t>
            </a:r>
          </a:p>
          <a:p>
            <a:r>
              <a:rPr lang="hr-HR" u="sng" dirty="0"/>
              <a:t>Djeca se premalo druže sa svojim vršnjacima i postizanje radne discipline.</a:t>
            </a:r>
          </a:p>
          <a:p>
            <a:r>
              <a:rPr lang="hr-HR" dirty="0"/>
              <a:t>Puno vremena provodi za računalom</a:t>
            </a:r>
          </a:p>
          <a:p>
            <a:r>
              <a:rPr lang="hr-HR" dirty="0"/>
              <a:t>sve</a:t>
            </a:r>
          </a:p>
          <a:p>
            <a:r>
              <a:rPr lang="hr-HR" dirty="0"/>
              <a:t>Premalo se </a:t>
            </a:r>
            <a:r>
              <a:rPr lang="hr-HR" dirty="0" err="1" smtClean="0"/>
              <a:t>druze</a:t>
            </a:r>
            <a:endParaRPr lang="hr-HR" dirty="0"/>
          </a:p>
        </p:txBody>
      </p:sp>
      <p:sp>
        <p:nvSpPr>
          <p:cNvPr id="4" name="Naslov 1"/>
          <p:cNvSpPr txBox="1">
            <a:spLocks/>
          </p:cNvSpPr>
          <p:nvPr/>
        </p:nvSpPr>
        <p:spPr>
          <a:xfrm>
            <a:off x="818712" y="121920"/>
            <a:ext cx="10571998" cy="1295718"/>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hr-HR" b="0" dirty="0"/>
          </a:p>
        </p:txBody>
      </p:sp>
    </p:spTree>
    <p:extLst>
      <p:ext uri="{BB962C8B-B14F-4D97-AF65-F5344CB8AC3E}">
        <p14:creationId xmlns:p14="http://schemas.microsoft.com/office/powerpoint/2010/main" val="4420960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818712" y="2222287"/>
            <a:ext cx="10554574" cy="4143679"/>
          </a:xfrm>
        </p:spPr>
        <p:txBody>
          <a:bodyPr>
            <a:normAutofit fontScale="92500" lnSpcReduction="10000"/>
          </a:bodyPr>
          <a:lstStyle/>
          <a:p>
            <a:r>
              <a:rPr lang="hr-HR" dirty="0"/>
              <a:t>Novo gradivo se bolje objasni u </a:t>
            </a:r>
            <a:r>
              <a:rPr lang="hr-HR" dirty="0" err="1"/>
              <a:t>skoli</a:t>
            </a:r>
            <a:endParaRPr lang="hr-HR" dirty="0"/>
          </a:p>
          <a:p>
            <a:r>
              <a:rPr lang="hr-HR" dirty="0"/>
              <a:t>Premala motivacija za učenje i ponavljanje</a:t>
            </a:r>
          </a:p>
          <a:p>
            <a:r>
              <a:rPr lang="hr-HR" u="sng" dirty="0"/>
              <a:t>Premalo informacija pojedinih </a:t>
            </a:r>
            <a:r>
              <a:rPr lang="hr-HR" u="sng" dirty="0" err="1"/>
              <a:t>ucitelja</a:t>
            </a:r>
            <a:endParaRPr lang="hr-HR" u="sng" dirty="0"/>
          </a:p>
          <a:p>
            <a:r>
              <a:rPr lang="hr-HR" dirty="0"/>
              <a:t>Cjelodnevni boravak za kompjuterom</a:t>
            </a:r>
          </a:p>
          <a:p>
            <a:r>
              <a:rPr lang="hr-HR" dirty="0"/>
              <a:t>Previše kompjutera i mobitela.</a:t>
            </a:r>
          </a:p>
          <a:p>
            <a:r>
              <a:rPr lang="hr-HR" dirty="0"/>
              <a:t>Napor </a:t>
            </a:r>
            <a:r>
              <a:rPr lang="hr-HR" dirty="0" err="1"/>
              <a:t>rodteljima</a:t>
            </a:r>
            <a:endParaRPr lang="hr-HR" dirty="0"/>
          </a:p>
          <a:p>
            <a:r>
              <a:rPr lang="hr-HR" dirty="0"/>
              <a:t>Nema </a:t>
            </a:r>
            <a:r>
              <a:rPr lang="hr-HR" dirty="0" err="1"/>
              <a:t>druzenja</a:t>
            </a:r>
            <a:endParaRPr lang="hr-HR" dirty="0"/>
          </a:p>
          <a:p>
            <a:r>
              <a:rPr lang="hr-HR" dirty="0" smtClean="0"/>
              <a:t>Korištenje </a:t>
            </a:r>
            <a:r>
              <a:rPr lang="hr-HR" dirty="0"/>
              <a:t>pomagala i ostalog prilikom </a:t>
            </a:r>
            <a:r>
              <a:rPr lang="hr-HR" dirty="0" smtClean="0"/>
              <a:t>provjere </a:t>
            </a:r>
            <a:r>
              <a:rPr lang="hr-HR" dirty="0"/>
              <a:t>na daljinu</a:t>
            </a:r>
            <a:r>
              <a:rPr lang="hr-HR" dirty="0" smtClean="0"/>
              <a:t>. Ocjenjivane </a:t>
            </a:r>
            <a:r>
              <a:rPr lang="hr-HR" dirty="0"/>
              <a:t>nekakvih </a:t>
            </a:r>
            <a:r>
              <a:rPr lang="hr-HR" dirty="0" err="1"/>
              <a:t>dom.zadaća</a:t>
            </a:r>
            <a:r>
              <a:rPr lang="hr-HR" dirty="0"/>
              <a:t> ......</a:t>
            </a:r>
          </a:p>
          <a:p>
            <a:r>
              <a:rPr lang="hr-HR" dirty="0"/>
              <a:t>Negativno ophođenje pojedinih učitelja prema učenicima</a:t>
            </a:r>
          </a:p>
          <a:p>
            <a:r>
              <a:rPr lang="hr-HR" u="sng" dirty="0"/>
              <a:t>Za puno zadataka potreban je printer ( koji nemamo)da bi se odradili pa mi to stvara stres</a:t>
            </a:r>
          </a:p>
          <a:p>
            <a:pPr marL="0" indent="0">
              <a:buNone/>
            </a:pPr>
            <a:endParaRPr lang="hr-HR" dirty="0"/>
          </a:p>
        </p:txBody>
      </p:sp>
      <p:sp>
        <p:nvSpPr>
          <p:cNvPr id="4" name="Naslov 3"/>
          <p:cNvSpPr>
            <a:spLocks noGrp="1"/>
          </p:cNvSpPr>
          <p:nvPr>
            <p:ph type="title"/>
          </p:nvPr>
        </p:nvSpPr>
        <p:spPr>
          <a:xfrm>
            <a:off x="810000" y="165463"/>
            <a:ext cx="10571998" cy="1252175"/>
          </a:xfrm>
        </p:spPr>
        <p:txBody>
          <a:bodyPr/>
          <a:lstStyle/>
          <a:p>
            <a:r>
              <a:rPr lang="hr-HR" b="0" dirty="0">
                <a:solidFill>
                  <a:srgbClr val="FF0000"/>
                </a:solidFill>
              </a:rPr>
              <a:t>NAJNEGATIVNIJA</a:t>
            </a:r>
            <a:r>
              <a:rPr lang="hr-HR" b="0" dirty="0"/>
              <a:t> stvar online nastave </a:t>
            </a:r>
            <a:br>
              <a:rPr lang="hr-HR" b="0" dirty="0"/>
            </a:br>
            <a:r>
              <a:rPr lang="hr-HR" b="0" dirty="0"/>
              <a:t>u našoj školi...</a:t>
            </a:r>
            <a:endParaRPr lang="hr-HR" dirty="0"/>
          </a:p>
        </p:txBody>
      </p:sp>
    </p:spTree>
    <p:extLst>
      <p:ext uri="{BB962C8B-B14F-4D97-AF65-F5344CB8AC3E}">
        <p14:creationId xmlns:p14="http://schemas.microsoft.com/office/powerpoint/2010/main" val="19049009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339635" y="2342606"/>
            <a:ext cx="11530148" cy="4515394"/>
          </a:xfrm>
        </p:spPr>
        <p:txBody>
          <a:bodyPr>
            <a:normAutofit fontScale="77500" lnSpcReduction="20000"/>
          </a:bodyPr>
          <a:lstStyle/>
          <a:p>
            <a:r>
              <a:rPr lang="hr-HR" u="sng" dirty="0"/>
              <a:t>Otuđenost djece</a:t>
            </a:r>
          </a:p>
          <a:p>
            <a:r>
              <a:rPr lang="hr-HR" dirty="0"/>
              <a:t>Nema </a:t>
            </a:r>
            <a:r>
              <a:rPr lang="hr-HR" dirty="0" err="1"/>
              <a:t>najnegativnije</a:t>
            </a:r>
            <a:r>
              <a:rPr lang="hr-HR" dirty="0"/>
              <a:t> stvari</a:t>
            </a:r>
            <a:r>
              <a:rPr lang="hr-HR" dirty="0" smtClean="0"/>
              <a:t>.</a:t>
            </a:r>
            <a:endParaRPr lang="hr-HR" dirty="0"/>
          </a:p>
          <a:p>
            <a:r>
              <a:rPr lang="hr-HR" dirty="0"/>
              <a:t>Lakše je djeci u </a:t>
            </a:r>
            <a:r>
              <a:rPr lang="hr-HR" dirty="0" err="1"/>
              <a:t>skoli</a:t>
            </a:r>
            <a:r>
              <a:rPr lang="hr-HR" dirty="0"/>
              <a:t> </a:t>
            </a:r>
            <a:r>
              <a:rPr lang="hr-HR" dirty="0" err="1"/>
              <a:t>uciti</a:t>
            </a:r>
            <a:endParaRPr lang="hr-HR" dirty="0"/>
          </a:p>
          <a:p>
            <a:r>
              <a:rPr lang="hr-HR" dirty="0" err="1"/>
              <a:t>Previse</a:t>
            </a:r>
            <a:r>
              <a:rPr lang="hr-HR" dirty="0"/>
              <a:t> </a:t>
            </a:r>
            <a:r>
              <a:rPr lang="hr-HR" dirty="0" err="1"/>
              <a:t>ocekivanja</a:t>
            </a:r>
            <a:r>
              <a:rPr lang="hr-HR" dirty="0"/>
              <a:t> u samostalnom radu </a:t>
            </a:r>
          </a:p>
          <a:p>
            <a:r>
              <a:rPr lang="hr-HR" dirty="0"/>
              <a:t>Djeca samostalno trebaju raditi.</a:t>
            </a:r>
          </a:p>
          <a:p>
            <a:r>
              <a:rPr lang="hr-HR" dirty="0" err="1"/>
              <a:t>Opterečenost</a:t>
            </a:r>
            <a:r>
              <a:rPr lang="hr-HR" dirty="0"/>
              <a:t> roditelja</a:t>
            </a:r>
          </a:p>
          <a:p>
            <a:r>
              <a:rPr lang="hr-HR" dirty="0" err="1"/>
              <a:t>Druzenje</a:t>
            </a:r>
            <a:r>
              <a:rPr lang="hr-HR" dirty="0"/>
              <a:t> djece</a:t>
            </a:r>
          </a:p>
          <a:p>
            <a:r>
              <a:rPr lang="hr-HR" dirty="0"/>
              <a:t>Slaba komunikacija</a:t>
            </a:r>
          </a:p>
          <a:p>
            <a:r>
              <a:rPr lang="hr-HR" dirty="0"/>
              <a:t>Ponekad je bilo previše zadataka.</a:t>
            </a:r>
          </a:p>
          <a:p>
            <a:r>
              <a:rPr lang="hr-HR" dirty="0"/>
              <a:t>Zaboravlja ispuniti zadatke ako ih ne ispuni odmah</a:t>
            </a:r>
          </a:p>
          <a:p>
            <a:r>
              <a:rPr lang="hr-HR" dirty="0"/>
              <a:t>PREVIŠE prepisivanja Plana ploče u kombinaciji sa samo učenjem i dosta zadaće.</a:t>
            </a:r>
          </a:p>
          <a:p>
            <a:r>
              <a:rPr lang="hr-HR" u="sng" dirty="0"/>
              <a:t>Nema direktan kontakt sa nastavnicima i </a:t>
            </a:r>
            <a:r>
              <a:rPr lang="hr-HR" u="sng" dirty="0" err="1"/>
              <a:t>objasnjenja</a:t>
            </a:r>
            <a:endParaRPr lang="hr-HR" u="sng" dirty="0"/>
          </a:p>
          <a:p>
            <a:r>
              <a:rPr lang="hr-HR" dirty="0"/>
              <a:t>Druženje i zajedničko učenje</a:t>
            </a:r>
          </a:p>
          <a:p>
            <a:r>
              <a:rPr lang="hr-HR" dirty="0" err="1"/>
              <a:t>skola</a:t>
            </a:r>
            <a:r>
              <a:rPr lang="hr-HR" dirty="0"/>
              <a:t> online</a:t>
            </a:r>
          </a:p>
          <a:p>
            <a:pPr marL="0" indent="0">
              <a:buNone/>
            </a:pPr>
            <a:r>
              <a:rPr lang="hr-HR" dirty="0"/>
              <a:t/>
            </a:r>
            <a:br>
              <a:rPr lang="hr-HR" dirty="0"/>
            </a:br>
            <a:endParaRPr lang="hr-HR" dirty="0"/>
          </a:p>
        </p:txBody>
      </p:sp>
      <p:sp>
        <p:nvSpPr>
          <p:cNvPr id="4" name="Naslov 3"/>
          <p:cNvSpPr>
            <a:spLocks noGrp="1"/>
          </p:cNvSpPr>
          <p:nvPr>
            <p:ph type="title"/>
          </p:nvPr>
        </p:nvSpPr>
        <p:spPr/>
        <p:txBody>
          <a:bodyPr/>
          <a:lstStyle/>
          <a:p>
            <a:r>
              <a:rPr lang="hr-HR" b="0" dirty="0">
                <a:solidFill>
                  <a:srgbClr val="FF0000"/>
                </a:solidFill>
              </a:rPr>
              <a:t>NAJNEGATIVNIJA</a:t>
            </a:r>
            <a:r>
              <a:rPr lang="hr-HR" b="0" dirty="0"/>
              <a:t> stvar online nastave </a:t>
            </a:r>
            <a:br>
              <a:rPr lang="hr-HR" b="0" dirty="0"/>
            </a:br>
            <a:r>
              <a:rPr lang="hr-HR" b="0" dirty="0"/>
              <a:t>u našoj školi...</a:t>
            </a:r>
            <a:endParaRPr lang="hr-HR" dirty="0"/>
          </a:p>
        </p:txBody>
      </p:sp>
    </p:spTree>
    <p:extLst>
      <p:ext uri="{BB962C8B-B14F-4D97-AF65-F5344CB8AC3E}">
        <p14:creationId xmlns:p14="http://schemas.microsoft.com/office/powerpoint/2010/main" val="29580753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818712" y="2222287"/>
            <a:ext cx="10554574" cy="4492022"/>
          </a:xfrm>
        </p:spPr>
        <p:txBody>
          <a:bodyPr>
            <a:normAutofit fontScale="92500" lnSpcReduction="10000"/>
          </a:bodyPr>
          <a:lstStyle/>
          <a:p>
            <a:r>
              <a:rPr lang="hr-HR" dirty="0"/>
              <a:t>Oduzima puno vremena roditeljima</a:t>
            </a:r>
          </a:p>
          <a:p>
            <a:r>
              <a:rPr lang="hr-HR" dirty="0"/>
              <a:t>Prepisivanje iz udžbenika i s interneta</a:t>
            </a:r>
          </a:p>
          <a:p>
            <a:r>
              <a:rPr lang="hr-HR" dirty="0"/>
              <a:t>Premalo </a:t>
            </a:r>
            <a:r>
              <a:rPr lang="hr-HR" dirty="0" err="1"/>
              <a:t>objasnjenih</a:t>
            </a:r>
            <a:r>
              <a:rPr lang="hr-HR" dirty="0"/>
              <a:t> primjera...</a:t>
            </a:r>
          </a:p>
          <a:p>
            <a:r>
              <a:rPr lang="hr-HR" u="sng" dirty="0"/>
              <a:t>previše gradiva, </a:t>
            </a:r>
            <a:r>
              <a:rPr lang="hr-HR" u="sng" dirty="0" err="1"/>
              <a:t>peviše</a:t>
            </a:r>
            <a:r>
              <a:rPr lang="hr-HR" u="sng" dirty="0"/>
              <a:t> zadataka, nema fokusiranosti na bitno, sve ono što se nije stiglo odraditi zbog štrajka su neki nastavnici ugurali u kratko vrijeme online nastave</a:t>
            </a:r>
          </a:p>
          <a:p>
            <a:r>
              <a:rPr lang="hr-HR" dirty="0"/>
              <a:t>Objašnjavanje gradiva od strane učitelja</a:t>
            </a:r>
          </a:p>
          <a:p>
            <a:r>
              <a:rPr lang="hr-HR" dirty="0"/>
              <a:t>Previše domaće zadaće</a:t>
            </a:r>
          </a:p>
          <a:p>
            <a:r>
              <a:rPr lang="hr-HR" u="sng" dirty="0"/>
              <a:t>Neadekvatno ocjenjivanje</a:t>
            </a:r>
          </a:p>
          <a:p>
            <a:r>
              <a:rPr lang="hr-HR" dirty="0"/>
              <a:t>Djeca su zatvorena ne druže </a:t>
            </a:r>
            <a:r>
              <a:rPr lang="hr-HR" dirty="0" err="1"/>
              <a:t>se,previše</a:t>
            </a:r>
            <a:r>
              <a:rPr lang="hr-HR" dirty="0"/>
              <a:t> vremena su za kompjuterom</a:t>
            </a:r>
          </a:p>
          <a:p>
            <a:r>
              <a:rPr lang="hr-HR" u="sng" dirty="0"/>
              <a:t>neki učitelji moraju objasniti gradivo putem </a:t>
            </a:r>
            <a:r>
              <a:rPr lang="hr-HR" u="sng" dirty="0" err="1"/>
              <a:t>zoom</a:t>
            </a:r>
            <a:r>
              <a:rPr lang="hr-HR" u="sng" dirty="0"/>
              <a:t>-a...bit će lakše</a:t>
            </a:r>
          </a:p>
          <a:p>
            <a:r>
              <a:rPr lang="hr-HR" u="sng" dirty="0"/>
              <a:t>Premalo virtualne nastave </a:t>
            </a:r>
            <a:r>
              <a:rPr lang="hr-HR" u="sng" dirty="0" err="1"/>
              <a:t>tj.ništa</a:t>
            </a:r>
            <a:r>
              <a:rPr lang="hr-HR" u="sng" dirty="0"/>
              <a:t>.</a:t>
            </a:r>
          </a:p>
          <a:p>
            <a:r>
              <a:rPr lang="hr-HR" dirty="0"/>
              <a:t>Previše zadaće.</a:t>
            </a:r>
          </a:p>
          <a:p>
            <a:endParaRPr lang="hr-HR" dirty="0"/>
          </a:p>
        </p:txBody>
      </p:sp>
      <p:sp>
        <p:nvSpPr>
          <p:cNvPr id="4" name="Naslov 3"/>
          <p:cNvSpPr>
            <a:spLocks noGrp="1"/>
          </p:cNvSpPr>
          <p:nvPr>
            <p:ph type="title"/>
          </p:nvPr>
        </p:nvSpPr>
        <p:spPr/>
        <p:txBody>
          <a:bodyPr/>
          <a:lstStyle/>
          <a:p>
            <a:r>
              <a:rPr lang="hr-HR" b="0" dirty="0">
                <a:solidFill>
                  <a:srgbClr val="FF0000"/>
                </a:solidFill>
              </a:rPr>
              <a:t>NAJNEGATIVNIJA</a:t>
            </a:r>
            <a:r>
              <a:rPr lang="hr-HR" b="0" dirty="0"/>
              <a:t> stvar online nastave </a:t>
            </a:r>
            <a:br>
              <a:rPr lang="hr-HR" b="0" dirty="0"/>
            </a:br>
            <a:r>
              <a:rPr lang="hr-HR" b="0" dirty="0"/>
              <a:t>u našoj školi...</a:t>
            </a:r>
            <a:endParaRPr lang="hr-HR" dirty="0"/>
          </a:p>
        </p:txBody>
      </p:sp>
    </p:spTree>
    <p:extLst>
      <p:ext uri="{BB962C8B-B14F-4D97-AF65-F5344CB8AC3E}">
        <p14:creationId xmlns:p14="http://schemas.microsoft.com/office/powerpoint/2010/main" val="349233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Mišljenja roditelja i učenika</a:t>
            </a:r>
            <a:endParaRPr lang="hr-HR" dirty="0"/>
          </a:p>
        </p:txBody>
      </p:sp>
      <p:sp>
        <p:nvSpPr>
          <p:cNvPr id="4" name="Rezervirano mjesto teksta 3"/>
          <p:cNvSpPr>
            <a:spLocks noGrp="1"/>
          </p:cNvSpPr>
          <p:nvPr>
            <p:ph type="body" idx="1"/>
          </p:nvPr>
        </p:nvSpPr>
        <p:spPr/>
        <p:txBody>
          <a:bodyPr/>
          <a:lstStyle/>
          <a:p>
            <a:r>
              <a:rPr lang="hr-HR" dirty="0"/>
              <a:t>Moje dijete se lako koristi tehnologijom potrebnom za online učenje.</a:t>
            </a:r>
          </a:p>
        </p:txBody>
      </p:sp>
      <p:graphicFrame>
        <p:nvGraphicFramePr>
          <p:cNvPr id="7" name="Rezervirano mjesto sadržaja 6"/>
          <p:cNvGraphicFramePr>
            <a:graphicFrameLocks noGrp="1"/>
          </p:cNvGraphicFramePr>
          <p:nvPr>
            <p:ph sz="half" idx="2"/>
            <p:extLst>
              <p:ext uri="{D42A27DB-BD31-4B8C-83A1-F6EECF244321}">
                <p14:modId xmlns:p14="http://schemas.microsoft.com/office/powerpoint/2010/main" val="3047200909"/>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3" name="Rezervirano mjesto teksta 2"/>
          <p:cNvSpPr>
            <a:spLocks noGrp="1"/>
          </p:cNvSpPr>
          <p:nvPr>
            <p:ph type="body" sz="quarter" idx="3"/>
          </p:nvPr>
        </p:nvSpPr>
        <p:spPr/>
        <p:txBody>
          <a:bodyPr/>
          <a:lstStyle/>
          <a:p>
            <a:r>
              <a:rPr lang="pl-PL" dirty="0"/>
              <a:t>Moje poznavanje rada na računalu dovoljno mi je za online učenje.</a:t>
            </a:r>
            <a:endParaRPr lang="hr-HR" dirty="0"/>
          </a:p>
        </p:txBody>
      </p:sp>
      <p:graphicFrame>
        <p:nvGraphicFramePr>
          <p:cNvPr id="9" name="Rezervirano mjesto sadržaja 8"/>
          <p:cNvGraphicFramePr>
            <a:graphicFrameLocks noGrp="1"/>
          </p:cNvGraphicFramePr>
          <p:nvPr>
            <p:ph sz="quarter" idx="4"/>
            <p:extLst>
              <p:ext uri="{D42A27DB-BD31-4B8C-83A1-F6EECF244321}">
                <p14:modId xmlns:p14="http://schemas.microsoft.com/office/powerpoint/2010/main" val="1503620491"/>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22378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10000" y="69669"/>
            <a:ext cx="10571998" cy="1347969"/>
          </a:xfrm>
        </p:spPr>
        <p:txBody>
          <a:bodyPr/>
          <a:lstStyle/>
          <a:p>
            <a:r>
              <a:rPr lang="hr-HR" b="0" dirty="0" smtClean="0">
                <a:solidFill>
                  <a:srgbClr val="FF0000"/>
                </a:solidFill>
              </a:rPr>
              <a:t>NAJNEGATIVNIJA</a:t>
            </a:r>
            <a:r>
              <a:rPr lang="hr-HR" b="0" dirty="0" smtClean="0"/>
              <a:t> </a:t>
            </a:r>
            <a:r>
              <a:rPr lang="hr-HR" b="0" dirty="0"/>
              <a:t>stvar online nastave </a:t>
            </a:r>
            <a:br>
              <a:rPr lang="hr-HR" b="0" dirty="0"/>
            </a:br>
            <a:r>
              <a:rPr lang="hr-HR" b="0" dirty="0"/>
              <a:t>u našoj školi...</a:t>
            </a:r>
            <a:endParaRPr lang="hr-HR" dirty="0"/>
          </a:p>
        </p:txBody>
      </p:sp>
      <p:sp>
        <p:nvSpPr>
          <p:cNvPr id="3" name="Rezervirano mjesto sadržaja 2"/>
          <p:cNvSpPr>
            <a:spLocks noGrp="1"/>
          </p:cNvSpPr>
          <p:nvPr>
            <p:ph idx="1"/>
          </p:nvPr>
        </p:nvSpPr>
        <p:spPr>
          <a:xfrm>
            <a:off x="818712" y="2142309"/>
            <a:ext cx="11068488" cy="4484914"/>
          </a:xfrm>
        </p:spPr>
        <p:txBody>
          <a:bodyPr>
            <a:normAutofit fontScale="85000" lnSpcReduction="20000"/>
          </a:bodyPr>
          <a:lstStyle/>
          <a:p>
            <a:r>
              <a:rPr lang="hr-HR" dirty="0"/>
              <a:t>Previše praktičnih zadataka</a:t>
            </a:r>
          </a:p>
          <a:p>
            <a:r>
              <a:rPr lang="hr-HR" u="sng" dirty="0"/>
              <a:t>Manjak društvene interakcije.</a:t>
            </a:r>
          </a:p>
          <a:p>
            <a:r>
              <a:rPr lang="hr-HR" dirty="0"/>
              <a:t>Previše vremena provedeno za računalom</a:t>
            </a:r>
          </a:p>
          <a:p>
            <a:r>
              <a:rPr lang="hr-HR" dirty="0"/>
              <a:t>Previše vremena za računalom.</a:t>
            </a:r>
          </a:p>
          <a:p>
            <a:r>
              <a:rPr lang="hr-HR" dirty="0"/>
              <a:t>Prvi tjedan u online nastavi</a:t>
            </a:r>
          </a:p>
          <a:p>
            <a:r>
              <a:rPr lang="hr-HR" dirty="0"/>
              <a:t>Osobni kontakt</a:t>
            </a:r>
          </a:p>
          <a:p>
            <a:r>
              <a:rPr lang="hr-HR" dirty="0"/>
              <a:t>Djeca nisu puno </a:t>
            </a:r>
            <a:r>
              <a:rPr lang="hr-HR" dirty="0" err="1"/>
              <a:t>naučil</a:t>
            </a:r>
            <a:r>
              <a:rPr lang="hr-HR" dirty="0"/>
              <a:t>.</a:t>
            </a:r>
          </a:p>
          <a:p>
            <a:r>
              <a:rPr lang="hr-HR" dirty="0"/>
              <a:t>Previše vremena provedeno pred uređajima (računalima)</a:t>
            </a:r>
          </a:p>
          <a:p>
            <a:r>
              <a:rPr lang="hr-HR" dirty="0"/>
              <a:t>Slabo učenje od strane učenika kod kuće</a:t>
            </a:r>
          </a:p>
          <a:p>
            <a:r>
              <a:rPr lang="pl-PL" dirty="0"/>
              <a:t>Ne uče e tako puno kao u </a:t>
            </a:r>
            <a:r>
              <a:rPr lang="pl-PL" dirty="0" smtClean="0"/>
              <a:t>školi</a:t>
            </a:r>
          </a:p>
          <a:p>
            <a:r>
              <a:rPr lang="hr-HR" dirty="0"/>
              <a:t>Slaba motivacija učenika.</a:t>
            </a:r>
          </a:p>
          <a:p>
            <a:r>
              <a:rPr lang="hr-HR" u="sng" dirty="0"/>
              <a:t>Vise se nauci na satu u </a:t>
            </a:r>
            <a:r>
              <a:rPr lang="hr-HR" u="sng" dirty="0" err="1"/>
              <a:t>skoli</a:t>
            </a:r>
            <a:r>
              <a:rPr lang="hr-HR" u="sng" dirty="0"/>
              <a:t> nego dijete samo doma.</a:t>
            </a:r>
          </a:p>
          <a:p>
            <a:r>
              <a:rPr lang="hr-HR" dirty="0"/>
              <a:t>Loša veza</a:t>
            </a:r>
          </a:p>
          <a:p>
            <a:r>
              <a:rPr lang="hr-HR" u="sng" dirty="0"/>
              <a:t>Moje dijete ima više toga za obraditi i ponekad ima poteškoća s </a:t>
            </a:r>
            <a:r>
              <a:rPr lang="hr-HR" u="sng" dirty="0" err="1"/>
              <a:t>inernetom</a:t>
            </a:r>
            <a:r>
              <a:rPr lang="hr-HR" u="sng" dirty="0"/>
              <a:t>.</a:t>
            </a:r>
          </a:p>
          <a:p>
            <a:endParaRPr lang="hr-HR" dirty="0"/>
          </a:p>
        </p:txBody>
      </p:sp>
    </p:spTree>
    <p:extLst>
      <p:ext uri="{BB962C8B-B14F-4D97-AF65-F5344CB8AC3E}">
        <p14:creationId xmlns:p14="http://schemas.microsoft.com/office/powerpoint/2010/main" val="25317728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09999" y="156754"/>
            <a:ext cx="11007531" cy="1260884"/>
          </a:xfrm>
        </p:spPr>
        <p:txBody>
          <a:bodyPr/>
          <a:lstStyle/>
          <a:p>
            <a:r>
              <a:rPr lang="hr-HR" b="0" dirty="0"/>
              <a:t> </a:t>
            </a:r>
            <a:r>
              <a:rPr lang="hr-HR" b="0" dirty="0" smtClean="0">
                <a:solidFill>
                  <a:srgbClr val="FF0000"/>
                </a:solidFill>
              </a:rPr>
              <a:t>PORUKE</a:t>
            </a:r>
            <a:r>
              <a:rPr lang="hr-HR" b="0" dirty="0" smtClean="0"/>
              <a:t> roditelja</a:t>
            </a:r>
            <a:br>
              <a:rPr lang="hr-HR" b="0" dirty="0" smtClean="0"/>
            </a:br>
            <a:r>
              <a:rPr lang="hr-HR" b="0" dirty="0" smtClean="0"/>
              <a:t> </a:t>
            </a:r>
            <a:r>
              <a:rPr lang="hr-HR" b="0" dirty="0"/>
              <a:t>nastavnicima i nastavnicama naše škole</a:t>
            </a:r>
            <a:endParaRPr lang="hr-HR" dirty="0"/>
          </a:p>
        </p:txBody>
      </p:sp>
      <p:sp>
        <p:nvSpPr>
          <p:cNvPr id="3" name="Rezervirano mjesto sadržaja 2"/>
          <p:cNvSpPr>
            <a:spLocks noGrp="1"/>
          </p:cNvSpPr>
          <p:nvPr>
            <p:ph idx="1"/>
          </p:nvPr>
        </p:nvSpPr>
        <p:spPr>
          <a:xfrm>
            <a:off x="818712" y="2222287"/>
            <a:ext cx="10554574" cy="4074010"/>
          </a:xfrm>
        </p:spPr>
        <p:txBody>
          <a:bodyPr/>
          <a:lstStyle/>
          <a:p>
            <a:r>
              <a:rPr lang="hr-HR" u="sng" dirty="0"/>
              <a:t>Nadam se da ćemo svi skupa, kao društvo, nakon ovoga shvatiti koliko je Vaša uloga u školovanju i odgoju djece velika i nezamjenjiva i da svi, i učitelji, roditelji i ministarstvo moramo raditi na tome da djeca imaju što bolje mogućnosti školovanja</a:t>
            </a:r>
          </a:p>
          <a:p>
            <a:r>
              <a:rPr lang="hr-HR" dirty="0"/>
              <a:t>Da se </a:t>
            </a:r>
            <a:r>
              <a:rPr lang="hr-HR" dirty="0" err="1"/>
              <a:t>uce</a:t>
            </a:r>
            <a:r>
              <a:rPr lang="hr-HR" dirty="0"/>
              <a:t> </a:t>
            </a:r>
            <a:r>
              <a:rPr lang="hr-HR" dirty="0" err="1"/>
              <a:t>djeca..a</a:t>
            </a:r>
            <a:r>
              <a:rPr lang="hr-HR" dirty="0"/>
              <a:t> ne </a:t>
            </a:r>
            <a:r>
              <a:rPr lang="hr-HR" dirty="0" err="1"/>
              <a:t>roditelji..gradivo</a:t>
            </a:r>
            <a:r>
              <a:rPr lang="hr-HR" dirty="0"/>
              <a:t> treba prilagoditi </a:t>
            </a:r>
            <a:r>
              <a:rPr lang="hr-HR" dirty="0" err="1"/>
              <a:t>njima.a.ne</a:t>
            </a:r>
            <a:r>
              <a:rPr lang="hr-HR" dirty="0"/>
              <a:t> nama.</a:t>
            </a:r>
          </a:p>
          <a:p>
            <a:r>
              <a:rPr lang="hr-HR" dirty="0"/>
              <a:t>Kod ocjenjivanja neka uzmu u obzir da je djeci to sve novo i da je u ovoj </a:t>
            </a:r>
            <a:r>
              <a:rPr lang="hr-HR" dirty="0" err="1"/>
              <a:t>sk</a:t>
            </a:r>
            <a:r>
              <a:rPr lang="hr-HR" dirty="0"/>
              <a:t>. godina bio </a:t>
            </a:r>
            <a:r>
              <a:rPr lang="hr-HR" dirty="0" err="1"/>
              <a:t>strajk</a:t>
            </a:r>
            <a:r>
              <a:rPr lang="hr-HR" dirty="0"/>
              <a:t> te je premalo ocjena da se vidi njihovo znanje</a:t>
            </a:r>
          </a:p>
          <a:p>
            <a:r>
              <a:rPr lang="hr-HR" dirty="0"/>
              <a:t>Ili projekt ili </a:t>
            </a:r>
            <a:r>
              <a:rPr lang="hr-HR" dirty="0" err="1"/>
              <a:t>zadaca,ne</a:t>
            </a:r>
            <a:r>
              <a:rPr lang="hr-HR" dirty="0"/>
              <a:t> </a:t>
            </a:r>
            <a:r>
              <a:rPr lang="hr-HR" dirty="0" err="1"/>
              <a:t>moze</a:t>
            </a:r>
            <a:r>
              <a:rPr lang="hr-HR" dirty="0"/>
              <a:t> jedno i drugo</a:t>
            </a:r>
          </a:p>
          <a:p>
            <a:r>
              <a:rPr lang="hr-HR" u="sng" dirty="0"/>
              <a:t>Nadam se da više neće biti online nastave</a:t>
            </a:r>
          </a:p>
          <a:p>
            <a:pPr marL="0" indent="0">
              <a:buNone/>
            </a:pPr>
            <a:endParaRPr lang="hr-HR" dirty="0"/>
          </a:p>
        </p:txBody>
      </p:sp>
    </p:spTree>
    <p:extLst>
      <p:ext uri="{BB962C8B-B14F-4D97-AF65-F5344CB8AC3E}">
        <p14:creationId xmlns:p14="http://schemas.microsoft.com/office/powerpoint/2010/main" val="29181851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a:t>
            </a:r>
            <a:r>
              <a:rPr lang="hr-HR" b="0" dirty="0"/>
              <a:t> roditelja</a:t>
            </a:r>
            <a:br>
              <a:rPr lang="hr-HR" b="0" dirty="0"/>
            </a:br>
            <a:r>
              <a:rPr lang="hr-HR" b="0" dirty="0"/>
              <a:t> nastavnicima i nastavnicama naše </a:t>
            </a:r>
            <a:r>
              <a:rPr lang="hr-HR" b="0" dirty="0" err="1"/>
              <a:t>šk</a:t>
            </a:r>
            <a:endParaRPr lang="hr-HR" dirty="0"/>
          </a:p>
        </p:txBody>
      </p:sp>
      <p:sp>
        <p:nvSpPr>
          <p:cNvPr id="3" name="Rezervirano mjesto sadržaja 2"/>
          <p:cNvSpPr>
            <a:spLocks noGrp="1"/>
          </p:cNvSpPr>
          <p:nvPr>
            <p:ph idx="1"/>
          </p:nvPr>
        </p:nvSpPr>
        <p:spPr>
          <a:xfrm>
            <a:off x="330927" y="2222287"/>
            <a:ext cx="11390810" cy="4483313"/>
          </a:xfrm>
        </p:spPr>
        <p:txBody>
          <a:bodyPr>
            <a:normAutofit lnSpcReduction="10000"/>
          </a:bodyPr>
          <a:lstStyle/>
          <a:p>
            <a:r>
              <a:rPr lang="hr-HR" dirty="0"/>
              <a:t>Premalo se komunicira i </a:t>
            </a:r>
            <a:r>
              <a:rPr lang="hr-HR" dirty="0" err="1"/>
              <a:t>riješava</a:t>
            </a:r>
            <a:r>
              <a:rPr lang="hr-HR" dirty="0"/>
              <a:t> problematika ne usvajanja </a:t>
            </a:r>
            <a:r>
              <a:rPr lang="hr-HR" dirty="0" err="1"/>
              <a:t>gradiva..i</a:t>
            </a:r>
            <a:r>
              <a:rPr lang="hr-HR" dirty="0"/>
              <a:t> </a:t>
            </a:r>
            <a:r>
              <a:rPr lang="hr-HR" dirty="0" err="1"/>
              <a:t>opcenito</a:t>
            </a:r>
            <a:endParaRPr lang="hr-HR" dirty="0"/>
          </a:p>
          <a:p>
            <a:r>
              <a:rPr lang="hr-HR" dirty="0"/>
              <a:t>Usredotočite se na osnove</a:t>
            </a:r>
          </a:p>
          <a:p>
            <a:r>
              <a:rPr lang="hr-HR" dirty="0"/>
              <a:t>Smanjiti gradivo</a:t>
            </a:r>
          </a:p>
          <a:p>
            <a:r>
              <a:rPr lang="hr-HR" dirty="0"/>
              <a:t>Vise </a:t>
            </a:r>
            <a:r>
              <a:rPr lang="hr-HR" dirty="0" err="1"/>
              <a:t>ucenja</a:t>
            </a:r>
            <a:r>
              <a:rPr lang="hr-HR" dirty="0"/>
              <a:t> manje </a:t>
            </a:r>
            <a:r>
              <a:rPr lang="hr-HR" dirty="0" err="1"/>
              <a:t>crteza</a:t>
            </a:r>
            <a:endParaRPr lang="hr-HR" dirty="0"/>
          </a:p>
          <a:p>
            <a:r>
              <a:rPr lang="hr-HR" u="sng" dirty="0" err="1"/>
              <a:t>Nadam.se</a:t>
            </a:r>
            <a:r>
              <a:rPr lang="hr-HR" u="sng" dirty="0"/>
              <a:t> da se vidimo na jesen u učionicama</a:t>
            </a:r>
          </a:p>
          <a:p>
            <a:r>
              <a:rPr lang="hr-HR" u="sng" dirty="0"/>
              <a:t>Hvala na trudu.</a:t>
            </a:r>
          </a:p>
          <a:p>
            <a:r>
              <a:rPr lang="hr-HR" u="sng" dirty="0"/>
              <a:t>Hvala vam dragi učitelji.😃</a:t>
            </a:r>
          </a:p>
          <a:p>
            <a:r>
              <a:rPr lang="hr-HR" dirty="0"/>
              <a:t>Veliko hvala nastavnicima koji su pregledali sve poslane </a:t>
            </a:r>
            <a:r>
              <a:rPr lang="hr-HR" dirty="0" err="1"/>
              <a:t>dz</a:t>
            </a:r>
            <a:r>
              <a:rPr lang="hr-HR" dirty="0"/>
              <a:t>, u odnosu na one koji ih nisu pregledali i djeci dali negativne ocjene.</a:t>
            </a:r>
          </a:p>
          <a:p>
            <a:r>
              <a:rPr lang="hr-HR" dirty="0"/>
              <a:t>zadovoljna sam</a:t>
            </a:r>
          </a:p>
          <a:p>
            <a:r>
              <a:rPr lang="hr-HR" u="sng" dirty="0"/>
              <a:t>Smatram da su se nastavnici dosta potrudili i </a:t>
            </a:r>
            <a:r>
              <a:rPr lang="hr-HR" u="sng" dirty="0" err="1"/>
              <a:t>nasoj</a:t>
            </a:r>
            <a:r>
              <a:rPr lang="hr-HR" u="sng" dirty="0"/>
              <a:t> djeci </a:t>
            </a:r>
            <a:r>
              <a:rPr lang="hr-HR" u="sng" dirty="0" err="1"/>
              <a:t>olaksali</a:t>
            </a:r>
            <a:r>
              <a:rPr lang="hr-HR" u="sng" dirty="0"/>
              <a:t> ovu </a:t>
            </a:r>
            <a:r>
              <a:rPr lang="hr-HR" u="sng" dirty="0" err="1"/>
              <a:t>vec</a:t>
            </a:r>
            <a:r>
              <a:rPr lang="hr-HR" u="sng" dirty="0"/>
              <a:t> samu po sebi </a:t>
            </a:r>
            <a:r>
              <a:rPr lang="hr-HR" u="sng" dirty="0" err="1"/>
              <a:t>tesku</a:t>
            </a:r>
            <a:r>
              <a:rPr lang="hr-HR" u="sng" dirty="0"/>
              <a:t> situaciju.</a:t>
            </a:r>
          </a:p>
          <a:p>
            <a:endParaRPr lang="hr-HR" dirty="0"/>
          </a:p>
        </p:txBody>
      </p:sp>
    </p:spTree>
    <p:extLst>
      <p:ext uri="{BB962C8B-B14F-4D97-AF65-F5344CB8AC3E}">
        <p14:creationId xmlns:p14="http://schemas.microsoft.com/office/powerpoint/2010/main" val="2724174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a:t>
            </a:r>
            <a:r>
              <a:rPr lang="hr-HR" b="0" dirty="0"/>
              <a:t> roditelja</a:t>
            </a:r>
            <a:br>
              <a:rPr lang="hr-HR" b="0" dirty="0"/>
            </a:br>
            <a:r>
              <a:rPr lang="hr-HR" b="0" dirty="0"/>
              <a:t> nastavnicima i nastavnicama naše </a:t>
            </a:r>
            <a:r>
              <a:rPr lang="hr-HR" b="0" dirty="0" err="1"/>
              <a:t>šk</a:t>
            </a:r>
            <a:endParaRPr lang="hr-HR" dirty="0"/>
          </a:p>
        </p:txBody>
      </p:sp>
      <p:sp>
        <p:nvSpPr>
          <p:cNvPr id="3" name="Rezervirano mjesto sadržaja 2"/>
          <p:cNvSpPr>
            <a:spLocks noGrp="1"/>
          </p:cNvSpPr>
          <p:nvPr>
            <p:ph idx="1"/>
          </p:nvPr>
        </p:nvSpPr>
        <p:spPr>
          <a:xfrm>
            <a:off x="818712" y="2222287"/>
            <a:ext cx="10824648" cy="4378810"/>
          </a:xfrm>
        </p:spPr>
        <p:txBody>
          <a:bodyPr>
            <a:normAutofit fontScale="92500" lnSpcReduction="10000"/>
          </a:bodyPr>
          <a:lstStyle/>
          <a:p>
            <a:r>
              <a:rPr lang="hr-HR" dirty="0"/>
              <a:t>Školska godina je </a:t>
            </a:r>
            <a:r>
              <a:rPr lang="hr-HR" dirty="0" err="1"/>
              <a:t>gotova,a</a:t>
            </a:r>
            <a:r>
              <a:rPr lang="hr-HR" dirty="0"/>
              <a:t> sljedeća će pokazati što su djeca u ovoj sad već gotovoj naučila i usvojila</a:t>
            </a:r>
          </a:p>
          <a:p>
            <a:r>
              <a:rPr lang="hr-HR" dirty="0"/>
              <a:t>Bolja komunikacija.</a:t>
            </a:r>
          </a:p>
          <a:p>
            <a:r>
              <a:rPr lang="hr-HR" dirty="0"/>
              <a:t>Neka ostanu takvi.</a:t>
            </a:r>
          </a:p>
          <a:p>
            <a:r>
              <a:rPr lang="hr-HR" dirty="0"/>
              <a:t>Hvala</a:t>
            </a:r>
          </a:p>
          <a:p>
            <a:r>
              <a:rPr lang="hr-HR" u="sng" dirty="0" err="1"/>
              <a:t>Fala</a:t>
            </a:r>
            <a:r>
              <a:rPr lang="hr-HR" u="sng" dirty="0"/>
              <a:t> Vam na velikom trudu, radu i strpljenju i svaka Vam čast kaj ste se tak brzo snašli u ovome svemu!</a:t>
            </a:r>
          </a:p>
          <a:p>
            <a:r>
              <a:rPr lang="hr-HR" u="sng" dirty="0"/>
              <a:t>Učitelji svakodnevno imajte </a:t>
            </a:r>
            <a:r>
              <a:rPr lang="hr-HR" u="sng" dirty="0" err="1"/>
              <a:t>Zoom</a:t>
            </a:r>
            <a:endParaRPr lang="hr-HR" u="sng" dirty="0"/>
          </a:p>
          <a:p>
            <a:r>
              <a:rPr lang="hr-HR" dirty="0"/>
              <a:t>Djeca se bolje </a:t>
            </a:r>
            <a:r>
              <a:rPr lang="hr-HR" dirty="0" err="1"/>
              <a:t>snalažu</a:t>
            </a:r>
            <a:r>
              <a:rPr lang="hr-HR" dirty="0"/>
              <a:t> u tradicionalnoj nastavi, ali uče samostalnost preko online nastave.</a:t>
            </a:r>
          </a:p>
          <a:p>
            <a:r>
              <a:rPr lang="hr-HR" dirty="0"/>
              <a:t>Nadam se boljoj suradnji sljedeću godinu</a:t>
            </a:r>
          </a:p>
          <a:p>
            <a:r>
              <a:rPr lang="hr-HR" dirty="0"/>
              <a:t>Bolje </a:t>
            </a:r>
            <a:r>
              <a:rPr lang="hr-HR" dirty="0" err="1"/>
              <a:t>objašnje</a:t>
            </a:r>
            <a:r>
              <a:rPr lang="hr-HR" dirty="0"/>
              <a:t> gradiva i više nastave preko </a:t>
            </a:r>
            <a:r>
              <a:rPr lang="hr-HR" dirty="0" err="1"/>
              <a:t>zooma</a:t>
            </a:r>
            <a:r>
              <a:rPr lang="hr-HR" dirty="0"/>
              <a:t>.</a:t>
            </a:r>
          </a:p>
          <a:p>
            <a:r>
              <a:rPr lang="hr-HR" u="sng" dirty="0"/>
              <a:t>nastavite samo </a:t>
            </a:r>
            <a:r>
              <a:rPr lang="hr-HR" u="sng" dirty="0" err="1"/>
              <a:t>tako,malo</a:t>
            </a:r>
            <a:r>
              <a:rPr lang="hr-HR" u="sng" dirty="0"/>
              <a:t> više i bolje objasnite gradivo</a:t>
            </a:r>
          </a:p>
          <a:p>
            <a:pPr marL="0" indent="0">
              <a:buNone/>
            </a:pPr>
            <a:endParaRPr lang="hr-HR" u="sng" dirty="0"/>
          </a:p>
        </p:txBody>
      </p:sp>
    </p:spTree>
    <p:extLst>
      <p:ext uri="{BB962C8B-B14F-4D97-AF65-F5344CB8AC3E}">
        <p14:creationId xmlns:p14="http://schemas.microsoft.com/office/powerpoint/2010/main" val="18411586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a:t>
            </a:r>
            <a:r>
              <a:rPr lang="hr-HR" b="0" dirty="0"/>
              <a:t> roditelja</a:t>
            </a:r>
            <a:br>
              <a:rPr lang="hr-HR" b="0" dirty="0"/>
            </a:br>
            <a:r>
              <a:rPr lang="hr-HR" b="0" dirty="0"/>
              <a:t> nastavnicima i nastavnicama naše </a:t>
            </a:r>
            <a:r>
              <a:rPr lang="hr-HR" b="0" dirty="0" err="1"/>
              <a:t>šk</a:t>
            </a:r>
            <a:endParaRPr lang="hr-HR" dirty="0"/>
          </a:p>
        </p:txBody>
      </p:sp>
      <p:sp>
        <p:nvSpPr>
          <p:cNvPr id="3" name="Rezervirano mjesto sadržaja 2"/>
          <p:cNvSpPr>
            <a:spLocks noGrp="1"/>
          </p:cNvSpPr>
          <p:nvPr>
            <p:ph idx="1"/>
          </p:nvPr>
        </p:nvSpPr>
        <p:spPr>
          <a:xfrm>
            <a:off x="818712" y="2222287"/>
            <a:ext cx="10554574" cy="4370102"/>
          </a:xfrm>
        </p:spPr>
        <p:txBody>
          <a:bodyPr>
            <a:normAutofit lnSpcReduction="10000"/>
          </a:bodyPr>
          <a:lstStyle/>
          <a:p>
            <a:r>
              <a:rPr lang="hr-HR" dirty="0"/>
              <a:t>Želim svim učiteljima ugodne ljetne praznike.</a:t>
            </a:r>
          </a:p>
          <a:p>
            <a:r>
              <a:rPr lang="hr-HR" dirty="0"/>
              <a:t>Nastavite i dalje s takvim radom</a:t>
            </a:r>
          </a:p>
          <a:p>
            <a:r>
              <a:rPr lang="hr-HR" dirty="0"/>
              <a:t>Hvala na </a:t>
            </a:r>
            <a:r>
              <a:rPr lang="hr-HR" dirty="0" err="1"/>
              <a:t>podrsci</a:t>
            </a:r>
            <a:r>
              <a:rPr lang="hr-HR" dirty="0"/>
              <a:t> i </a:t>
            </a:r>
            <a:r>
              <a:rPr lang="hr-HR" dirty="0" err="1"/>
              <a:t>razumjevanju</a:t>
            </a:r>
            <a:endParaRPr lang="hr-HR" dirty="0"/>
          </a:p>
          <a:p>
            <a:r>
              <a:rPr lang="hr-HR" dirty="0"/>
              <a:t>Hvala na trudu i motivaciji.</a:t>
            </a:r>
          </a:p>
          <a:p>
            <a:r>
              <a:rPr lang="hr-HR" dirty="0"/>
              <a:t>Samo hrabro, </a:t>
            </a:r>
            <a:r>
              <a:rPr lang="hr-HR" dirty="0" err="1"/>
              <a:t>mozete</a:t>
            </a:r>
            <a:r>
              <a:rPr lang="hr-HR" dirty="0"/>
              <a:t> vi to😘</a:t>
            </a:r>
          </a:p>
          <a:p>
            <a:r>
              <a:rPr lang="hr-HR" dirty="0"/>
              <a:t>Sretno dalje</a:t>
            </a:r>
          </a:p>
          <a:p>
            <a:r>
              <a:rPr lang="hr-HR" dirty="0"/>
              <a:t>Biti djeci na raspolaganju.</a:t>
            </a:r>
          </a:p>
          <a:p>
            <a:r>
              <a:rPr lang="hr-HR" dirty="0"/>
              <a:t>Budite na raspolaganju djeci</a:t>
            </a:r>
          </a:p>
          <a:p>
            <a:r>
              <a:rPr lang="hr-HR" dirty="0"/>
              <a:t>Dobri ste, trudite se i dalje.</a:t>
            </a:r>
          </a:p>
          <a:p>
            <a:r>
              <a:rPr lang="hr-HR" dirty="0"/>
              <a:t>Nije potrebno ići na jednodnevni izlet jer djeca nisu bila na nastavi ne trebaju ni na izlet.</a:t>
            </a:r>
          </a:p>
          <a:p>
            <a:r>
              <a:rPr lang="hr-HR" dirty="0"/>
              <a:t>Hvala na strpljivosti i razumijevanju tokom ove školske godine</a:t>
            </a:r>
          </a:p>
        </p:txBody>
      </p:sp>
    </p:spTree>
    <p:extLst>
      <p:ext uri="{BB962C8B-B14F-4D97-AF65-F5344CB8AC3E}">
        <p14:creationId xmlns:p14="http://schemas.microsoft.com/office/powerpoint/2010/main" val="30366785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a:t>
            </a:r>
            <a:r>
              <a:rPr lang="hr-HR" b="0" dirty="0"/>
              <a:t> roditelja</a:t>
            </a:r>
            <a:br>
              <a:rPr lang="hr-HR" b="0" dirty="0"/>
            </a:br>
            <a:r>
              <a:rPr lang="hr-HR" b="0" dirty="0"/>
              <a:t> nastavnicima i nastavnicama naše </a:t>
            </a:r>
            <a:r>
              <a:rPr lang="hr-HR" b="0" dirty="0" err="1"/>
              <a:t>šk</a:t>
            </a:r>
            <a:endParaRPr lang="hr-HR" dirty="0"/>
          </a:p>
        </p:txBody>
      </p:sp>
      <p:sp>
        <p:nvSpPr>
          <p:cNvPr id="3" name="Rezervirano mjesto sadržaja 2"/>
          <p:cNvSpPr>
            <a:spLocks noGrp="1"/>
          </p:cNvSpPr>
          <p:nvPr>
            <p:ph idx="1"/>
          </p:nvPr>
        </p:nvSpPr>
        <p:spPr>
          <a:xfrm>
            <a:off x="818712" y="2222287"/>
            <a:ext cx="10554574" cy="4213347"/>
          </a:xfrm>
        </p:spPr>
        <p:txBody>
          <a:bodyPr>
            <a:normAutofit lnSpcReduction="10000"/>
          </a:bodyPr>
          <a:lstStyle/>
          <a:p>
            <a:r>
              <a:rPr lang="hr-HR" u="sng" dirty="0"/>
              <a:t>Nismo u mogućnosti svi ispisivati slike i materijale jer nemamo printer a bez toga je gotovo </a:t>
            </a:r>
            <a:r>
              <a:rPr lang="hr-HR" u="sng" dirty="0" err="1"/>
              <a:t>nemoguce</a:t>
            </a:r>
            <a:r>
              <a:rPr lang="hr-HR" u="sng" dirty="0"/>
              <a:t> napraviti plakate ...</a:t>
            </a:r>
          </a:p>
          <a:p>
            <a:r>
              <a:rPr lang="hr-HR" dirty="0"/>
              <a:t>Neka se i dalje trude.</a:t>
            </a:r>
          </a:p>
          <a:p>
            <a:r>
              <a:rPr lang="hr-HR" dirty="0"/>
              <a:t>Svaka pohvala svakom nastavniku na strpljenju i muci koju su uložili u trud da djeci bude lakše</a:t>
            </a:r>
          </a:p>
          <a:p>
            <a:r>
              <a:rPr lang="hr-HR" dirty="0"/>
              <a:t>Vise </a:t>
            </a:r>
            <a:r>
              <a:rPr lang="hr-HR" dirty="0" err="1"/>
              <a:t>objasnjavanja</a:t>
            </a:r>
            <a:r>
              <a:rPr lang="hr-HR" dirty="0"/>
              <a:t> zadataka</a:t>
            </a:r>
          </a:p>
          <a:p>
            <a:r>
              <a:rPr lang="hr-HR" dirty="0"/>
              <a:t>manje zadaća i zadataka</a:t>
            </a:r>
          </a:p>
          <a:p>
            <a:r>
              <a:rPr lang="hr-HR" dirty="0" err="1"/>
              <a:t>Citajte</a:t>
            </a:r>
            <a:r>
              <a:rPr lang="hr-HR" dirty="0"/>
              <a:t> </a:t>
            </a:r>
            <a:r>
              <a:rPr lang="hr-HR" dirty="0" err="1"/>
              <a:t>mejlove</a:t>
            </a:r>
            <a:r>
              <a:rPr lang="hr-HR" dirty="0"/>
              <a:t>, </a:t>
            </a:r>
            <a:r>
              <a:rPr lang="hr-HR" dirty="0" err="1"/>
              <a:t>zadace</a:t>
            </a:r>
            <a:endParaRPr lang="hr-HR" dirty="0"/>
          </a:p>
          <a:p>
            <a:r>
              <a:rPr lang="hr-HR" dirty="0"/>
              <a:t>Sretno</a:t>
            </a:r>
          </a:p>
          <a:p>
            <a:r>
              <a:rPr lang="hr-HR" dirty="0"/>
              <a:t>Super ste se snašli u novom učenju. Vjerujem da nije bilo lako ni Vama a nit </a:t>
            </a:r>
            <a:r>
              <a:rPr lang="hr-HR" dirty="0" err="1"/>
              <a:t>dijeci</a:t>
            </a:r>
            <a:r>
              <a:rPr lang="hr-HR" dirty="0"/>
              <a:t>.</a:t>
            </a:r>
          </a:p>
          <a:p>
            <a:r>
              <a:rPr lang="hr-HR" dirty="0"/>
              <a:t>Hvala na uloženim trudu ali bi trebalo pisat točne datume predaje nekih radova</a:t>
            </a:r>
          </a:p>
          <a:p>
            <a:pPr marL="0" indent="0">
              <a:buNone/>
            </a:pPr>
            <a:endParaRPr lang="hr-HR" dirty="0"/>
          </a:p>
        </p:txBody>
      </p:sp>
    </p:spTree>
    <p:extLst>
      <p:ext uri="{BB962C8B-B14F-4D97-AF65-F5344CB8AC3E}">
        <p14:creationId xmlns:p14="http://schemas.microsoft.com/office/powerpoint/2010/main" val="13728655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a:t>
            </a:r>
            <a:r>
              <a:rPr lang="hr-HR" b="0" dirty="0"/>
              <a:t> roditelja</a:t>
            </a:r>
            <a:br>
              <a:rPr lang="hr-HR" b="0" dirty="0"/>
            </a:br>
            <a:r>
              <a:rPr lang="hr-HR" b="0" dirty="0"/>
              <a:t> nastavnicima i nastavnicama naše </a:t>
            </a:r>
            <a:r>
              <a:rPr lang="hr-HR" b="0" dirty="0" err="1"/>
              <a:t>šk</a:t>
            </a:r>
            <a:endParaRPr lang="hr-HR" dirty="0"/>
          </a:p>
        </p:txBody>
      </p:sp>
      <p:sp>
        <p:nvSpPr>
          <p:cNvPr id="3" name="Rezervirano mjesto sadržaja 2"/>
          <p:cNvSpPr>
            <a:spLocks noGrp="1"/>
          </p:cNvSpPr>
          <p:nvPr>
            <p:ph idx="1"/>
          </p:nvPr>
        </p:nvSpPr>
        <p:spPr>
          <a:xfrm>
            <a:off x="217714" y="2222287"/>
            <a:ext cx="11634652" cy="4422353"/>
          </a:xfrm>
        </p:spPr>
        <p:txBody>
          <a:bodyPr>
            <a:normAutofit/>
          </a:bodyPr>
          <a:lstStyle/>
          <a:p>
            <a:r>
              <a:rPr lang="hr-HR" dirty="0"/>
              <a:t>Svi učenici nisu jednaki. Nekima treba više napora za svladavanje nekih stvari. Kako bi im se olakšalo svladavanje gradiva radovala bi se smanjenju potrebnih prepisivanja gradiva(osobito ako se iste stvari nalaze u udžbeniku obojane drugačijim bojom). Tako da im ostaje više vremena za zadaće i učenje istih gradiva. Ali moram biti iskrena i pohvaliti napore nastavnika. Od pronalaženja primjera gradiva na internetu uz objašnjenje. Do objašnjavanja putem svojih prezentacija. I učestalih podsjećanja na rad.</a:t>
            </a:r>
          </a:p>
          <a:p>
            <a:r>
              <a:rPr lang="hr-HR" dirty="0"/>
              <a:t>Vise </a:t>
            </a:r>
            <a:r>
              <a:rPr lang="hr-HR" dirty="0" err="1"/>
              <a:t>razumjevanja</a:t>
            </a:r>
            <a:r>
              <a:rPr lang="hr-HR" dirty="0"/>
              <a:t> za </a:t>
            </a:r>
            <a:r>
              <a:rPr lang="hr-HR" dirty="0" err="1"/>
              <a:t>ucenike</a:t>
            </a:r>
            <a:endParaRPr lang="hr-HR" dirty="0"/>
          </a:p>
          <a:p>
            <a:r>
              <a:rPr lang="hr-HR" u="sng" dirty="0"/>
              <a:t>Samo naprijed 😀</a:t>
            </a:r>
          </a:p>
          <a:p>
            <a:r>
              <a:rPr lang="hr-HR" u="sng" dirty="0"/>
              <a:t>Svaka čast nastavnicima...mislim da su u ovoj situaciji oni bili </a:t>
            </a:r>
            <a:r>
              <a:rPr lang="hr-HR" u="sng" dirty="0" err="1"/>
              <a:t>najoptereceniji</a:t>
            </a:r>
            <a:r>
              <a:rPr lang="hr-HR" u="sng" dirty="0"/>
              <a:t>...na koliko se samo poruka odgovaralo a gdje je još sve ostalo</a:t>
            </a:r>
            <a:r>
              <a:rPr lang="hr-HR" u="sng" dirty="0" smtClean="0"/>
              <a:t>.</a:t>
            </a:r>
            <a:endParaRPr lang="hr-HR" u="sng" dirty="0"/>
          </a:p>
          <a:p>
            <a:r>
              <a:rPr lang="hr-HR" u="sng" dirty="0"/>
              <a:t>Sretno u daljnjem radu</a:t>
            </a:r>
          </a:p>
          <a:p>
            <a:r>
              <a:rPr lang="hr-HR" u="sng" dirty="0"/>
              <a:t>Samo hrabro...</a:t>
            </a:r>
          </a:p>
          <a:p>
            <a:endParaRPr lang="hr-HR" dirty="0"/>
          </a:p>
        </p:txBody>
      </p:sp>
    </p:spTree>
    <p:extLst>
      <p:ext uri="{BB962C8B-B14F-4D97-AF65-F5344CB8AC3E}">
        <p14:creationId xmlns:p14="http://schemas.microsoft.com/office/powerpoint/2010/main" val="22889796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a:t>
            </a:r>
            <a:r>
              <a:rPr lang="hr-HR" b="0" dirty="0"/>
              <a:t> roditelja</a:t>
            </a:r>
            <a:br>
              <a:rPr lang="hr-HR" b="0" dirty="0"/>
            </a:br>
            <a:r>
              <a:rPr lang="hr-HR" b="0" dirty="0"/>
              <a:t> nastavnicima i nastavnicama naše </a:t>
            </a:r>
            <a:r>
              <a:rPr lang="hr-HR" b="0" dirty="0" err="1"/>
              <a:t>šk</a:t>
            </a:r>
            <a:endParaRPr lang="hr-HR" dirty="0"/>
          </a:p>
        </p:txBody>
      </p:sp>
      <p:sp>
        <p:nvSpPr>
          <p:cNvPr id="3" name="Rezervirano mjesto sadržaja 2"/>
          <p:cNvSpPr>
            <a:spLocks noGrp="1"/>
          </p:cNvSpPr>
          <p:nvPr>
            <p:ph idx="1"/>
          </p:nvPr>
        </p:nvSpPr>
        <p:spPr>
          <a:xfrm>
            <a:off x="391886" y="2222287"/>
            <a:ext cx="11521440" cy="4474604"/>
          </a:xfrm>
        </p:spPr>
        <p:txBody>
          <a:bodyPr>
            <a:normAutofit lnSpcReduction="10000"/>
          </a:bodyPr>
          <a:lstStyle/>
          <a:p>
            <a:r>
              <a:rPr lang="hr-HR" u="sng" dirty="0"/>
              <a:t>nadajmo se da se ovo više neće ponoviti :) a ako se ponovi, smanjite dnevno opterećenje djece, jer nije normalno da dijete (odličan učenik) sjedi i bavi se školom 8-9-10 sati dnevno</a:t>
            </a:r>
          </a:p>
          <a:p>
            <a:r>
              <a:rPr lang="hr-HR" u="sng" dirty="0"/>
              <a:t>Svi smo u istoj situaciji i podjednako nam je teško</a:t>
            </a:r>
          </a:p>
          <a:p>
            <a:r>
              <a:rPr lang="hr-HR" dirty="0"/>
              <a:t>Hvala !</a:t>
            </a:r>
          </a:p>
          <a:p>
            <a:r>
              <a:rPr lang="hr-HR" dirty="0"/>
              <a:t>Svaka </a:t>
            </a:r>
            <a:r>
              <a:rPr lang="hr-HR" dirty="0" err="1"/>
              <a:t>cast</a:t>
            </a:r>
            <a:r>
              <a:rPr lang="hr-HR" dirty="0"/>
              <a:t> </a:t>
            </a:r>
            <a:r>
              <a:rPr lang="hr-HR" dirty="0" smtClean="0"/>
              <a:t>pojedincima</a:t>
            </a:r>
          </a:p>
          <a:p>
            <a:r>
              <a:rPr lang="hr-HR" dirty="0"/>
              <a:t>Uključite se svi u </a:t>
            </a:r>
            <a:r>
              <a:rPr lang="hr-HR" dirty="0" err="1"/>
              <a:t>zoom</a:t>
            </a:r>
            <a:endParaRPr lang="hr-HR" dirty="0"/>
          </a:p>
          <a:p>
            <a:r>
              <a:rPr lang="hr-HR" u="sng" dirty="0"/>
              <a:t>Treba uvesti više </a:t>
            </a:r>
            <a:r>
              <a:rPr lang="hr-HR" u="sng" dirty="0" err="1"/>
              <a:t>zoom</a:t>
            </a:r>
            <a:r>
              <a:rPr lang="hr-HR" u="sng" dirty="0"/>
              <a:t> školskih nastavnih sati radi pojašnjavanja gradiva jer ja kao roditelj </a:t>
            </a:r>
            <a:r>
              <a:rPr lang="hr-HR" u="sng" dirty="0" err="1"/>
              <a:t>nemogu</a:t>
            </a:r>
            <a:r>
              <a:rPr lang="hr-HR" u="sng" dirty="0"/>
              <a:t> i </a:t>
            </a:r>
            <a:r>
              <a:rPr lang="hr-HR" u="sng" dirty="0" err="1"/>
              <a:t>neznam</a:t>
            </a:r>
            <a:r>
              <a:rPr lang="hr-HR" u="sng" dirty="0"/>
              <a:t> djetetu objasniti sve.</a:t>
            </a:r>
          </a:p>
          <a:p>
            <a:r>
              <a:rPr lang="hr-HR" dirty="0"/>
              <a:t>Skidam kapu svim </a:t>
            </a:r>
            <a:r>
              <a:rPr lang="hr-HR" dirty="0" err="1"/>
              <a:t>uciteljima</a:t>
            </a:r>
            <a:r>
              <a:rPr lang="hr-HR" dirty="0"/>
              <a:t> na velikoj </a:t>
            </a:r>
            <a:r>
              <a:rPr lang="hr-HR" dirty="0" err="1"/>
              <a:t>podrsci</a:t>
            </a:r>
            <a:r>
              <a:rPr lang="hr-HR" dirty="0"/>
              <a:t> i motivaciji mom djetetu</a:t>
            </a:r>
          </a:p>
          <a:p>
            <a:r>
              <a:rPr lang="hr-HR" dirty="0"/>
              <a:t>Sljedeće godine budite bolji.</a:t>
            </a:r>
          </a:p>
          <a:p>
            <a:r>
              <a:rPr lang="hr-HR" dirty="0"/>
              <a:t>Svaka </a:t>
            </a:r>
            <a:r>
              <a:rPr lang="hr-HR" dirty="0" err="1"/>
              <a:t>cast</a:t>
            </a:r>
            <a:endParaRPr lang="hr-HR" dirty="0"/>
          </a:p>
          <a:p>
            <a:r>
              <a:rPr lang="hr-HR" dirty="0" err="1"/>
              <a:t>Ustedotočite</a:t>
            </a:r>
            <a:r>
              <a:rPr lang="hr-HR" dirty="0"/>
              <a:t> se na osnove</a:t>
            </a:r>
          </a:p>
          <a:p>
            <a:endParaRPr lang="hr-HR" dirty="0"/>
          </a:p>
        </p:txBody>
      </p:sp>
    </p:spTree>
    <p:extLst>
      <p:ext uri="{BB962C8B-B14F-4D97-AF65-F5344CB8AC3E}">
        <p14:creationId xmlns:p14="http://schemas.microsoft.com/office/powerpoint/2010/main" val="1368107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a:t>
            </a:r>
            <a:r>
              <a:rPr lang="hr-HR" b="0" dirty="0"/>
              <a:t> roditelja</a:t>
            </a:r>
            <a:br>
              <a:rPr lang="hr-HR" b="0" dirty="0"/>
            </a:br>
            <a:r>
              <a:rPr lang="hr-HR" b="0" dirty="0"/>
              <a:t> nastavnicima i nastavnicama naše </a:t>
            </a:r>
            <a:r>
              <a:rPr lang="hr-HR" b="0" dirty="0" err="1"/>
              <a:t>šk</a:t>
            </a:r>
            <a:endParaRPr lang="hr-HR" dirty="0"/>
          </a:p>
        </p:txBody>
      </p:sp>
      <p:sp>
        <p:nvSpPr>
          <p:cNvPr id="3" name="Rezervirano mjesto sadržaja 2"/>
          <p:cNvSpPr>
            <a:spLocks noGrp="1"/>
          </p:cNvSpPr>
          <p:nvPr>
            <p:ph idx="1"/>
          </p:nvPr>
        </p:nvSpPr>
        <p:spPr>
          <a:xfrm>
            <a:off x="818712" y="2222287"/>
            <a:ext cx="10554574" cy="4370102"/>
          </a:xfrm>
        </p:spPr>
        <p:txBody>
          <a:bodyPr>
            <a:normAutofit fontScale="92500" lnSpcReduction="10000"/>
          </a:bodyPr>
          <a:lstStyle/>
          <a:p>
            <a:r>
              <a:rPr lang="hr-HR" dirty="0"/>
              <a:t>Zahvaljujemo vam se na trudu, strpljenu </a:t>
            </a:r>
            <a:r>
              <a:rPr lang="hr-HR" dirty="0" err="1"/>
              <a:t>tjekom</a:t>
            </a:r>
            <a:r>
              <a:rPr lang="hr-HR" dirty="0"/>
              <a:t> online nastave.</a:t>
            </a:r>
          </a:p>
          <a:p>
            <a:r>
              <a:rPr lang="hr-HR" dirty="0"/>
              <a:t>Samo hrabro i imajte strpljenja</a:t>
            </a:r>
          </a:p>
          <a:p>
            <a:r>
              <a:rPr lang="hr-HR" dirty="0"/>
              <a:t>Više </a:t>
            </a:r>
            <a:r>
              <a:rPr lang="hr-HR" dirty="0" err="1"/>
              <a:t>zoom</a:t>
            </a:r>
            <a:r>
              <a:rPr lang="hr-HR" dirty="0"/>
              <a:t> satova i audio objašnjavanja lekcije.</a:t>
            </a:r>
          </a:p>
          <a:p>
            <a:r>
              <a:rPr lang="hr-HR" u="sng" dirty="0"/>
              <a:t>Dobro se pripremite jer na jesen nam "prijeti isti </a:t>
            </a:r>
            <a:r>
              <a:rPr lang="hr-HR" u="sng" dirty="0" err="1"/>
              <a:t>scenari</a:t>
            </a:r>
            <a:r>
              <a:rPr lang="hr-HR" u="sng" dirty="0"/>
              <a:t>".</a:t>
            </a:r>
          </a:p>
          <a:p>
            <a:r>
              <a:rPr lang="hr-HR" dirty="0"/>
              <a:t>U ovoj situaciji nije nikome lako pa moramo jedni drugima pomagati</a:t>
            </a:r>
          </a:p>
          <a:p>
            <a:r>
              <a:rPr lang="hr-HR" dirty="0"/>
              <a:t>Hvala vam na svemu!</a:t>
            </a:r>
          </a:p>
          <a:p>
            <a:r>
              <a:rPr lang="hr-HR" dirty="0"/>
              <a:t>Zahvaljujem se na suradnji!</a:t>
            </a:r>
          </a:p>
          <a:p>
            <a:r>
              <a:rPr lang="hr-HR" dirty="0"/>
              <a:t>Svaka čast na brzoj prilagodbi i velikom trudu pojedincima. Nažalost bilo je i nastavnika koji su koristili ovu situaciju da velik dio svog posla prebace na djecu i roditelje.</a:t>
            </a:r>
          </a:p>
          <a:p>
            <a:r>
              <a:rPr lang="hr-HR" u="sng" dirty="0"/>
              <a:t>Svaka čast na trudu, ali mislim da je djeci bolji odlazak u školu i nadamo se druženju u školskim klupama na jesen</a:t>
            </a:r>
          </a:p>
          <a:p>
            <a:r>
              <a:rPr lang="hr-HR" u="sng" dirty="0"/>
              <a:t>Hvala vam što razumijete našu djecu</a:t>
            </a:r>
          </a:p>
          <a:p>
            <a:pPr marL="0" indent="0">
              <a:buNone/>
            </a:pPr>
            <a:endParaRPr lang="hr-HR" dirty="0"/>
          </a:p>
        </p:txBody>
      </p:sp>
    </p:spTree>
    <p:extLst>
      <p:ext uri="{BB962C8B-B14F-4D97-AF65-F5344CB8AC3E}">
        <p14:creationId xmlns:p14="http://schemas.microsoft.com/office/powerpoint/2010/main" val="38113966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a:t>
            </a:r>
            <a:r>
              <a:rPr lang="hr-HR" b="0" dirty="0"/>
              <a:t> roditelja</a:t>
            </a:r>
            <a:br>
              <a:rPr lang="hr-HR" b="0" dirty="0"/>
            </a:br>
            <a:r>
              <a:rPr lang="hr-HR" b="0" dirty="0"/>
              <a:t> nastavnicima i nastavnicama naše </a:t>
            </a:r>
            <a:r>
              <a:rPr lang="hr-HR" b="0" dirty="0" err="1"/>
              <a:t>šk</a:t>
            </a:r>
            <a:endParaRPr lang="hr-HR" dirty="0"/>
          </a:p>
        </p:txBody>
      </p:sp>
      <p:sp>
        <p:nvSpPr>
          <p:cNvPr id="3" name="Rezervirano mjesto sadržaja 2"/>
          <p:cNvSpPr>
            <a:spLocks noGrp="1"/>
          </p:cNvSpPr>
          <p:nvPr>
            <p:ph idx="1"/>
          </p:nvPr>
        </p:nvSpPr>
        <p:spPr>
          <a:xfrm>
            <a:off x="818712" y="2222287"/>
            <a:ext cx="10554574" cy="4248182"/>
          </a:xfrm>
        </p:spPr>
        <p:txBody>
          <a:bodyPr/>
          <a:lstStyle/>
          <a:p>
            <a:r>
              <a:rPr lang="hr-HR" dirty="0"/>
              <a:t>Hvala na svemu.</a:t>
            </a:r>
          </a:p>
          <a:p>
            <a:r>
              <a:rPr lang="hr-HR" dirty="0"/>
              <a:t>Ovu </a:t>
            </a:r>
            <a:r>
              <a:rPr lang="hr-HR" dirty="0" err="1"/>
              <a:t>šk</a:t>
            </a:r>
            <a:r>
              <a:rPr lang="hr-HR" dirty="0"/>
              <a:t> god smo odradili</a:t>
            </a:r>
          </a:p>
          <a:p>
            <a:r>
              <a:rPr lang="hr-HR" u="sng" dirty="0"/>
              <a:t>Založite se za normalnu nastavu...</a:t>
            </a:r>
          </a:p>
          <a:p>
            <a:r>
              <a:rPr lang="hr-HR" dirty="0"/>
              <a:t>Vise snimljenih video </a:t>
            </a:r>
            <a:r>
              <a:rPr lang="hr-HR" dirty="0" err="1"/>
              <a:t>sadrzaja</a:t>
            </a:r>
            <a:r>
              <a:rPr lang="hr-HR" dirty="0"/>
              <a:t> u kojima se </a:t>
            </a:r>
            <a:r>
              <a:rPr lang="hr-HR" dirty="0" err="1"/>
              <a:t>objasnjava</a:t>
            </a:r>
            <a:r>
              <a:rPr lang="hr-HR" dirty="0"/>
              <a:t> gradivo kao na satu u </a:t>
            </a:r>
            <a:r>
              <a:rPr lang="hr-HR" dirty="0" err="1"/>
              <a:t>skoli</a:t>
            </a:r>
            <a:r>
              <a:rPr lang="hr-HR" dirty="0"/>
              <a:t>.</a:t>
            </a:r>
          </a:p>
          <a:p>
            <a:r>
              <a:rPr lang="hr-HR" dirty="0"/>
              <a:t>Samo naprijed</a:t>
            </a:r>
          </a:p>
          <a:p>
            <a:r>
              <a:rPr lang="hr-HR" dirty="0"/>
              <a:t>Nema</a:t>
            </a:r>
          </a:p>
          <a:p>
            <a:r>
              <a:rPr lang="hr-HR" dirty="0"/>
              <a:t>Da se i dalje trude kao što i sad i da se sve vrati na normalno.</a:t>
            </a:r>
          </a:p>
          <a:p>
            <a:pPr marL="0" indent="0">
              <a:buNone/>
            </a:pPr>
            <a:endParaRPr lang="hr-HR" dirty="0"/>
          </a:p>
        </p:txBody>
      </p:sp>
    </p:spTree>
    <p:extLst>
      <p:ext uri="{BB962C8B-B14F-4D97-AF65-F5344CB8AC3E}">
        <p14:creationId xmlns:p14="http://schemas.microsoft.com/office/powerpoint/2010/main" val="962055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r>
              <a:rPr lang="hr-HR" dirty="0"/>
              <a:t>Mišljenja roditelja i učenika</a:t>
            </a:r>
          </a:p>
        </p:txBody>
      </p:sp>
      <p:sp>
        <p:nvSpPr>
          <p:cNvPr id="4" name="Rezervirano mjesto teksta 3"/>
          <p:cNvSpPr>
            <a:spLocks noGrp="1"/>
          </p:cNvSpPr>
          <p:nvPr>
            <p:ph type="body" idx="1"/>
          </p:nvPr>
        </p:nvSpPr>
        <p:spPr/>
        <p:txBody>
          <a:bodyPr/>
          <a:lstStyle/>
          <a:p>
            <a:r>
              <a:rPr lang="pl-PL" dirty="0"/>
              <a:t>Moje dijete dobiva previše zadataka.</a:t>
            </a:r>
            <a:endParaRPr lang="hr-HR" dirty="0"/>
          </a:p>
        </p:txBody>
      </p:sp>
      <p:graphicFrame>
        <p:nvGraphicFramePr>
          <p:cNvPr id="7" name="Rezervirano mjesto sadržaja 6"/>
          <p:cNvGraphicFramePr>
            <a:graphicFrameLocks noGrp="1"/>
          </p:cNvGraphicFramePr>
          <p:nvPr>
            <p:ph sz="half" idx="2"/>
            <p:extLst>
              <p:ext uri="{D42A27DB-BD31-4B8C-83A1-F6EECF244321}">
                <p14:modId xmlns:p14="http://schemas.microsoft.com/office/powerpoint/2010/main" val="1247410341"/>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hr-HR" dirty="0"/>
              <a:t>Sada radim više nego što sam radio/la u redovnoj nastavi.</a:t>
            </a:r>
          </a:p>
        </p:txBody>
      </p:sp>
      <p:graphicFrame>
        <p:nvGraphicFramePr>
          <p:cNvPr id="9" name="Rezervirano mjesto sadržaja 8"/>
          <p:cNvGraphicFramePr>
            <a:graphicFrameLocks noGrp="1"/>
          </p:cNvGraphicFramePr>
          <p:nvPr>
            <p:ph sz="quarter" idx="4"/>
            <p:extLst>
              <p:ext uri="{D42A27DB-BD31-4B8C-83A1-F6EECF244321}">
                <p14:modId xmlns:p14="http://schemas.microsoft.com/office/powerpoint/2010/main" val="517793424"/>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815628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a:t>
            </a:r>
            <a:r>
              <a:rPr lang="hr-HR" b="0" dirty="0" smtClean="0">
                <a:solidFill>
                  <a:srgbClr val="FF0000"/>
                </a:solidFill>
              </a:rPr>
              <a:t>oruke učenika</a:t>
            </a:r>
            <a:r>
              <a:rPr lang="hr-HR" b="0" dirty="0" smtClean="0"/>
              <a:t/>
            </a:r>
            <a:br>
              <a:rPr lang="hr-HR" b="0" dirty="0" smtClean="0"/>
            </a:br>
            <a:r>
              <a:rPr lang="hr-HR" b="0" dirty="0" smtClean="0"/>
              <a:t> </a:t>
            </a:r>
            <a:r>
              <a:rPr lang="hr-HR" b="0" dirty="0"/>
              <a:t>nastavnicima/ama u školi:</a:t>
            </a:r>
            <a:endParaRPr lang="hr-HR" dirty="0"/>
          </a:p>
        </p:txBody>
      </p:sp>
      <p:sp>
        <p:nvSpPr>
          <p:cNvPr id="3" name="Rezervirano mjesto sadržaja 2"/>
          <p:cNvSpPr>
            <a:spLocks noGrp="1"/>
          </p:cNvSpPr>
          <p:nvPr>
            <p:ph idx="1"/>
          </p:nvPr>
        </p:nvSpPr>
        <p:spPr>
          <a:xfrm>
            <a:off x="818712" y="2222287"/>
            <a:ext cx="10554574" cy="4378810"/>
          </a:xfrm>
        </p:spPr>
        <p:txBody>
          <a:bodyPr>
            <a:normAutofit/>
          </a:bodyPr>
          <a:lstStyle/>
          <a:p>
            <a:r>
              <a:rPr lang="hr-HR" dirty="0"/>
              <a:t>Da malo manje radimo gradiva u nastavi na daljinu.</a:t>
            </a:r>
          </a:p>
          <a:p>
            <a:r>
              <a:rPr lang="hr-HR" u="sng" dirty="0"/>
              <a:t>Dobro Ste nas naučili i hvala na 8 godina obrazovanja!</a:t>
            </a:r>
          </a:p>
          <a:p>
            <a:r>
              <a:rPr lang="hr-HR" dirty="0"/>
              <a:t>Hvala vam puno što ste me naučili da doznam o svemu tome i da u budućnosti znam kako postupiti</a:t>
            </a:r>
          </a:p>
          <a:p>
            <a:r>
              <a:rPr lang="hr-HR" u="sng" dirty="0"/>
              <a:t>Super mi je online nastava!</a:t>
            </a:r>
          </a:p>
          <a:p>
            <a:r>
              <a:rPr lang="hr-HR" dirty="0"/>
              <a:t>Zahvaljujem im na uloženom radu i trudu</a:t>
            </a:r>
          </a:p>
          <a:p>
            <a:r>
              <a:rPr lang="hr-HR" u="sng" dirty="0"/>
              <a:t>Više </a:t>
            </a:r>
            <a:r>
              <a:rPr lang="hr-HR" u="sng" dirty="0" err="1"/>
              <a:t>Zoom</a:t>
            </a:r>
            <a:r>
              <a:rPr lang="hr-HR" u="sng" dirty="0"/>
              <a:t> satova.</a:t>
            </a:r>
          </a:p>
          <a:p>
            <a:r>
              <a:rPr lang="hr-HR" dirty="0"/>
              <a:t>Zahvaljujem na svemu što ste nam pružili ove školske godine i dobro se odmorite</a:t>
            </a:r>
            <a:r>
              <a:rPr lang="hr-HR" dirty="0" smtClean="0"/>
              <a:t>.</a:t>
            </a:r>
            <a:endParaRPr lang="hr-HR" dirty="0"/>
          </a:p>
          <a:p>
            <a:r>
              <a:rPr lang="hr-HR" dirty="0"/>
              <a:t>Imajte strpljenja i dalje.</a:t>
            </a:r>
          </a:p>
          <a:p>
            <a:r>
              <a:rPr lang="hr-HR" u="sng" dirty="0"/>
              <a:t>Lijepo provedite praznike i nadam se da budemo išli u školu.</a:t>
            </a:r>
          </a:p>
          <a:p>
            <a:endParaRPr lang="hr-HR" dirty="0"/>
          </a:p>
        </p:txBody>
      </p:sp>
    </p:spTree>
    <p:extLst>
      <p:ext uri="{BB962C8B-B14F-4D97-AF65-F5344CB8AC3E}">
        <p14:creationId xmlns:p14="http://schemas.microsoft.com/office/powerpoint/2010/main" val="6449785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 učenika</a:t>
            </a:r>
            <a:r>
              <a:rPr lang="hr-HR" b="0" dirty="0"/>
              <a:t/>
            </a:r>
            <a:br>
              <a:rPr lang="hr-HR" b="0" dirty="0"/>
            </a:br>
            <a:r>
              <a:rPr lang="hr-HR" b="0" dirty="0"/>
              <a:t> nastavnicima/ama u školi:</a:t>
            </a:r>
            <a:endParaRPr lang="hr-HR" dirty="0"/>
          </a:p>
        </p:txBody>
      </p:sp>
      <p:sp>
        <p:nvSpPr>
          <p:cNvPr id="3" name="Rezervirano mjesto sadržaja 2"/>
          <p:cNvSpPr>
            <a:spLocks noGrp="1"/>
          </p:cNvSpPr>
          <p:nvPr>
            <p:ph idx="1"/>
          </p:nvPr>
        </p:nvSpPr>
        <p:spPr>
          <a:xfrm>
            <a:off x="296091" y="2222287"/>
            <a:ext cx="11477897" cy="4204639"/>
          </a:xfrm>
        </p:spPr>
        <p:txBody>
          <a:bodyPr>
            <a:normAutofit lnSpcReduction="10000"/>
          </a:bodyPr>
          <a:lstStyle/>
          <a:p>
            <a:r>
              <a:rPr lang="hr-HR" dirty="0"/>
              <a:t>Meni je sve super pa nemam nekakvu poruku</a:t>
            </a:r>
          </a:p>
          <a:p>
            <a:r>
              <a:rPr lang="hr-HR" u="sng" dirty="0"/>
              <a:t>Previše gradiva smo dobivali u ova 3 mjeseca:(</a:t>
            </a:r>
          </a:p>
          <a:p>
            <a:r>
              <a:rPr lang="hr-HR" u="sng" dirty="0"/>
              <a:t>Poručio bih im neka se i dalje tako trude i ako bude i dalje </a:t>
            </a:r>
            <a:r>
              <a:rPr lang="hr-HR" u="sng" dirty="0" err="1"/>
              <a:t>onlina</a:t>
            </a:r>
            <a:r>
              <a:rPr lang="hr-HR" u="sng" dirty="0"/>
              <a:t> nastava želio bih više satova uživo ( preko </a:t>
            </a:r>
            <a:r>
              <a:rPr lang="hr-HR" u="sng" dirty="0" err="1"/>
              <a:t>zooma</a:t>
            </a:r>
            <a:r>
              <a:rPr lang="hr-HR" u="sng" dirty="0"/>
              <a:t> ili druge videokonferencije).</a:t>
            </a:r>
          </a:p>
          <a:p>
            <a:r>
              <a:rPr lang="hr-HR" dirty="0"/>
              <a:t>Trebali bi više objasniti gradivo a ne samo poslati zadatke u word-u</a:t>
            </a:r>
          </a:p>
          <a:p>
            <a:r>
              <a:rPr lang="hr-HR" dirty="0"/>
              <a:t>Moja poruka nastavnicima je da se i dalje trude.</a:t>
            </a:r>
          </a:p>
          <a:p>
            <a:r>
              <a:rPr lang="hr-HR" dirty="0"/>
              <a:t>Nemam posebnu poruku.</a:t>
            </a:r>
          </a:p>
          <a:p>
            <a:r>
              <a:rPr lang="hr-HR" dirty="0"/>
              <a:t>Sretni praznici</a:t>
            </a:r>
          </a:p>
          <a:p>
            <a:r>
              <a:rPr lang="hr-HR" dirty="0" err="1"/>
              <a:t>Davajte</a:t>
            </a:r>
            <a:r>
              <a:rPr lang="hr-HR" dirty="0"/>
              <a:t> manje </a:t>
            </a:r>
            <a:r>
              <a:rPr lang="hr-HR" dirty="0" err="1"/>
              <a:t>zadace</a:t>
            </a:r>
            <a:r>
              <a:rPr lang="hr-HR" dirty="0"/>
              <a:t>!!</a:t>
            </a:r>
          </a:p>
          <a:p>
            <a:r>
              <a:rPr lang="hr-HR" dirty="0"/>
              <a:t>Bolje mi je u pravoj školi jer se bolje naučim i prije više </a:t>
            </a:r>
            <a:r>
              <a:rPr lang="hr-HR" dirty="0" err="1"/>
              <a:t>skužim</a:t>
            </a:r>
            <a:r>
              <a:rPr lang="hr-HR" dirty="0"/>
              <a:t> gradivo koje učimo, nadam se da ćemo se brzo vratiti u svoje klupe, ali jedino što mi se sviđa kod online nastave je to da možemo usput biti na mobitelu, </a:t>
            </a:r>
            <a:r>
              <a:rPr lang="hr-HR" dirty="0" err="1"/>
              <a:t>slusat</a:t>
            </a:r>
            <a:r>
              <a:rPr lang="hr-HR" dirty="0"/>
              <a:t> glazbu dok pišemo i možemo jesti kod kuće kad god hoćemo.</a:t>
            </a:r>
          </a:p>
        </p:txBody>
      </p:sp>
    </p:spTree>
    <p:extLst>
      <p:ext uri="{BB962C8B-B14F-4D97-AF65-F5344CB8AC3E}">
        <p14:creationId xmlns:p14="http://schemas.microsoft.com/office/powerpoint/2010/main" val="30284657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 učenika</a:t>
            </a:r>
            <a:r>
              <a:rPr lang="hr-HR" b="0" dirty="0"/>
              <a:t/>
            </a:r>
            <a:br>
              <a:rPr lang="hr-HR" b="0" dirty="0"/>
            </a:br>
            <a:r>
              <a:rPr lang="hr-HR" b="0" dirty="0"/>
              <a:t> nastavnicima/ama u školi:</a:t>
            </a:r>
            <a:endParaRPr lang="hr-HR" dirty="0"/>
          </a:p>
        </p:txBody>
      </p:sp>
      <p:sp>
        <p:nvSpPr>
          <p:cNvPr id="3" name="Rezervirano mjesto sadržaja 2"/>
          <p:cNvSpPr>
            <a:spLocks noGrp="1"/>
          </p:cNvSpPr>
          <p:nvPr>
            <p:ph idx="1"/>
          </p:nvPr>
        </p:nvSpPr>
        <p:spPr>
          <a:xfrm>
            <a:off x="330925" y="2429692"/>
            <a:ext cx="11364686" cy="4249783"/>
          </a:xfrm>
        </p:spPr>
        <p:txBody>
          <a:bodyPr>
            <a:normAutofit/>
          </a:bodyPr>
          <a:lstStyle/>
          <a:p>
            <a:r>
              <a:rPr lang="hr-HR" dirty="0"/>
              <a:t>Hvala Vam na svom trudu koji ste uložili u nas za vrijeme online nastave. Ugodni ljetni praznici! </a:t>
            </a:r>
            <a:r>
              <a:rPr lang="hr-HR" dirty="0" smtClean="0"/>
              <a:t>:)</a:t>
            </a:r>
            <a:endParaRPr lang="hr-HR" dirty="0"/>
          </a:p>
          <a:p>
            <a:r>
              <a:rPr lang="hr-HR" dirty="0"/>
              <a:t>Samo želim da se u jesen vidimo u školi.</a:t>
            </a:r>
          </a:p>
          <a:p>
            <a:r>
              <a:rPr lang="hr-HR" dirty="0"/>
              <a:t>Nastavnici provjeravajte dali ste odgovorili svakom učeniku na njegovo pitanje.</a:t>
            </a:r>
          </a:p>
          <a:p>
            <a:r>
              <a:rPr lang="hr-HR" u="sng" dirty="0"/>
              <a:t>Ja bih samo poručio da ništa ne može zamijeniti učitelja na satu u normalnoj nastavi.</a:t>
            </a:r>
          </a:p>
          <a:p>
            <a:r>
              <a:rPr lang="hr-HR" dirty="0"/>
              <a:t>Trudite se i dalje kako ste do sada</a:t>
            </a:r>
            <a:r>
              <a:rPr lang="hr-HR" dirty="0" smtClean="0"/>
              <a:t>.</a:t>
            </a:r>
          </a:p>
          <a:p>
            <a:r>
              <a:rPr lang="hr-HR" dirty="0"/>
              <a:t>Dobro nas uče</a:t>
            </a:r>
          </a:p>
          <a:p>
            <a:r>
              <a:rPr lang="hr-HR" dirty="0"/>
              <a:t>Ugodno ljeto.</a:t>
            </a:r>
          </a:p>
          <a:p>
            <a:r>
              <a:rPr lang="hr-HR" u="sng" dirty="0"/>
              <a:t>Dragi moji učitelji, nastavite samo tako dalje!</a:t>
            </a:r>
          </a:p>
          <a:p>
            <a:r>
              <a:rPr lang="hr-HR" dirty="0"/>
              <a:t>Trebali bismo gledati malo više kratkih </a:t>
            </a:r>
            <a:r>
              <a:rPr lang="hr-HR" dirty="0" err="1"/>
              <a:t>filmića</a:t>
            </a:r>
            <a:r>
              <a:rPr lang="hr-HR" dirty="0"/>
              <a:t> vezanih uz gradivo.</a:t>
            </a:r>
          </a:p>
          <a:p>
            <a:r>
              <a:rPr lang="hr-HR" dirty="0"/>
              <a:t>Meni se sviđa nastava na daljinu ali nije kao prava škola, pa ne znam koja mi je bolja.</a:t>
            </a:r>
          </a:p>
          <a:p>
            <a:endParaRPr lang="hr-HR" dirty="0"/>
          </a:p>
          <a:p>
            <a:endParaRPr lang="hr-HR" dirty="0"/>
          </a:p>
        </p:txBody>
      </p:sp>
    </p:spTree>
    <p:extLst>
      <p:ext uri="{BB962C8B-B14F-4D97-AF65-F5344CB8AC3E}">
        <p14:creationId xmlns:p14="http://schemas.microsoft.com/office/powerpoint/2010/main" val="17336732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 učenika</a:t>
            </a:r>
            <a:r>
              <a:rPr lang="hr-HR" b="0" dirty="0"/>
              <a:t/>
            </a:r>
            <a:br>
              <a:rPr lang="hr-HR" b="0" dirty="0"/>
            </a:br>
            <a:r>
              <a:rPr lang="hr-HR" b="0" dirty="0"/>
              <a:t> nastavnicima/ama u školi:</a:t>
            </a:r>
            <a:endParaRPr lang="hr-HR" dirty="0"/>
          </a:p>
        </p:txBody>
      </p:sp>
      <p:sp>
        <p:nvSpPr>
          <p:cNvPr id="3" name="Rezervirano mjesto sadržaja 2"/>
          <p:cNvSpPr>
            <a:spLocks noGrp="1"/>
          </p:cNvSpPr>
          <p:nvPr>
            <p:ph idx="1"/>
          </p:nvPr>
        </p:nvSpPr>
        <p:spPr>
          <a:xfrm>
            <a:off x="383177" y="2222287"/>
            <a:ext cx="11355977" cy="4300433"/>
          </a:xfrm>
        </p:spPr>
        <p:txBody>
          <a:bodyPr>
            <a:normAutofit/>
          </a:bodyPr>
          <a:lstStyle/>
          <a:p>
            <a:r>
              <a:rPr lang="hr-HR" dirty="0"/>
              <a:t>Zadovoljna sam radom naših nastavnika.</a:t>
            </a:r>
          </a:p>
          <a:p>
            <a:r>
              <a:rPr lang="hr-HR" dirty="0" err="1"/>
              <a:t>Nacin</a:t>
            </a:r>
            <a:r>
              <a:rPr lang="hr-HR" dirty="0"/>
              <a:t> predavanja na zanimljiviji </a:t>
            </a:r>
            <a:r>
              <a:rPr lang="hr-HR" dirty="0" err="1"/>
              <a:t>nacin</a:t>
            </a:r>
            <a:r>
              <a:rPr lang="hr-HR" dirty="0"/>
              <a:t>. </a:t>
            </a:r>
            <a:r>
              <a:rPr lang="hr-HR" dirty="0" err="1"/>
              <a:t>Opustenija</a:t>
            </a:r>
            <a:r>
              <a:rPr lang="hr-HR" dirty="0"/>
              <a:t> nastava</a:t>
            </a:r>
          </a:p>
          <a:p>
            <a:r>
              <a:rPr lang="hr-HR" dirty="0"/>
              <a:t>Dosta su se trudili da nam objasne što više mogu pošto nismo bili u </a:t>
            </a:r>
            <a:r>
              <a:rPr lang="hr-HR" dirty="0" err="1"/>
              <a:t>školi,iako</a:t>
            </a:r>
            <a:r>
              <a:rPr lang="hr-HR" dirty="0"/>
              <a:t> je previše djece učitelji pomognu svima kojima stignu.</a:t>
            </a:r>
          </a:p>
          <a:p>
            <a:r>
              <a:rPr lang="hr-HR" u="sng" dirty="0"/>
              <a:t>vidimo se uskoro</a:t>
            </a:r>
          </a:p>
          <a:p>
            <a:r>
              <a:rPr lang="hr-HR" u="sng" dirty="0"/>
              <a:t>Da nastava bude zanimljiva</a:t>
            </a:r>
          </a:p>
          <a:p>
            <a:r>
              <a:rPr lang="hr-HR" u="sng" dirty="0"/>
              <a:t>Hvala jer brinete i pomažete nam u učenju gradiva.</a:t>
            </a:r>
          </a:p>
          <a:p>
            <a:r>
              <a:rPr lang="hr-HR" dirty="0"/>
              <a:t>Razumijte da je teze nam sada kad moramo raditi sve vise nego u normalnoj </a:t>
            </a:r>
            <a:r>
              <a:rPr lang="hr-HR" dirty="0" err="1"/>
              <a:t>skoli</a:t>
            </a:r>
            <a:r>
              <a:rPr lang="hr-HR" dirty="0"/>
              <a:t>. Sad moram slati bas sve dok u </a:t>
            </a:r>
            <a:r>
              <a:rPr lang="hr-HR" dirty="0" err="1"/>
              <a:t>skoli</a:t>
            </a:r>
            <a:r>
              <a:rPr lang="hr-HR" dirty="0"/>
              <a:t> nije to bilo toliko strogo.</a:t>
            </a:r>
          </a:p>
          <a:p>
            <a:r>
              <a:rPr lang="hr-HR" dirty="0"/>
              <a:t>Meni je sve super, ali je na primjer nekad teško kad ti ne može netko lijepo objasniti, ali i nemam nekih zamjerki.</a:t>
            </a:r>
          </a:p>
          <a:p>
            <a:endParaRPr lang="hr-HR" dirty="0"/>
          </a:p>
        </p:txBody>
      </p:sp>
    </p:spTree>
    <p:extLst>
      <p:ext uri="{BB962C8B-B14F-4D97-AF65-F5344CB8AC3E}">
        <p14:creationId xmlns:p14="http://schemas.microsoft.com/office/powerpoint/2010/main" val="36585897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 učenika</a:t>
            </a:r>
            <a:r>
              <a:rPr lang="hr-HR" b="0" dirty="0"/>
              <a:t/>
            </a:r>
            <a:br>
              <a:rPr lang="hr-HR" b="0" dirty="0"/>
            </a:br>
            <a:r>
              <a:rPr lang="hr-HR" b="0" dirty="0"/>
              <a:t> nastavnicima/ama u školi:</a:t>
            </a:r>
            <a:endParaRPr lang="hr-HR" dirty="0"/>
          </a:p>
        </p:txBody>
      </p:sp>
      <p:sp>
        <p:nvSpPr>
          <p:cNvPr id="3" name="Rezervirano mjesto sadržaja 2"/>
          <p:cNvSpPr>
            <a:spLocks noGrp="1"/>
          </p:cNvSpPr>
          <p:nvPr>
            <p:ph idx="1"/>
          </p:nvPr>
        </p:nvSpPr>
        <p:spPr>
          <a:xfrm>
            <a:off x="383177" y="2222287"/>
            <a:ext cx="11268892" cy="4509439"/>
          </a:xfrm>
        </p:spPr>
        <p:txBody>
          <a:bodyPr>
            <a:normAutofit/>
          </a:bodyPr>
          <a:lstStyle/>
          <a:p>
            <a:r>
              <a:rPr lang="hr-HR" dirty="0"/>
              <a:t>Odlični ste, samo tako nastavite👍</a:t>
            </a:r>
          </a:p>
          <a:p>
            <a:r>
              <a:rPr lang="hr-HR" dirty="0"/>
              <a:t>Online nastava je super, ali po mojem mišljenju </a:t>
            </a:r>
            <a:r>
              <a:rPr lang="hr-HR" dirty="0" err="1"/>
              <a:t>boljs</a:t>
            </a:r>
            <a:r>
              <a:rPr lang="hr-HR" dirty="0"/>
              <a:t> je klasična nastava.</a:t>
            </a:r>
          </a:p>
          <a:p>
            <a:r>
              <a:rPr lang="hr-HR" dirty="0"/>
              <a:t>Htio bi da se ponovo vidimo u školi :)</a:t>
            </a:r>
          </a:p>
          <a:p>
            <a:r>
              <a:rPr lang="hr-HR" u="sng" dirty="0"/>
              <a:t>Neki su nastavnici/nastavnice vrlo brinuli da nemamo previše zadaće i pokušali su nam olakšati rad, često smo imali </a:t>
            </a:r>
            <a:r>
              <a:rPr lang="hr-HR" u="sng" dirty="0" err="1"/>
              <a:t>zoom</a:t>
            </a:r>
            <a:r>
              <a:rPr lang="hr-HR" u="sng" dirty="0"/>
              <a:t> sat kako bi nam bilo lakše savladati gradivo uz njihovu pomoć što mi je osobno vrlo pomoglo i olakšalo rad, no neki su nastavnici/nastavnice zadavali previše zadaća/projekata i nismo nikad imali </a:t>
            </a:r>
            <a:r>
              <a:rPr lang="hr-HR" u="sng" dirty="0" err="1"/>
              <a:t>zoom</a:t>
            </a:r>
            <a:r>
              <a:rPr lang="hr-HR" u="sng" dirty="0"/>
              <a:t> sat kako bi nam nešto pojasnili uživo.</a:t>
            </a:r>
          </a:p>
          <a:p>
            <a:r>
              <a:rPr lang="hr-HR" dirty="0"/>
              <a:t>Nadam se da ćemo se vratiti ma staro jer je i učiteljima i učenicima lakše.</a:t>
            </a:r>
          </a:p>
          <a:p>
            <a:r>
              <a:rPr lang="hr-HR" dirty="0"/>
              <a:t>Smanjite broj zadataka koje trebamo odraditi.</a:t>
            </a:r>
          </a:p>
          <a:p>
            <a:r>
              <a:rPr lang="hr-HR" dirty="0"/>
              <a:t>Manje zadaće, više objašnjavanja.</a:t>
            </a:r>
          </a:p>
          <a:p>
            <a:r>
              <a:rPr lang="hr-HR" dirty="0"/>
              <a:t>Vidimo se iduće školske godine :)</a:t>
            </a:r>
          </a:p>
          <a:p>
            <a:r>
              <a:rPr lang="hr-HR" dirty="0"/>
              <a:t>Da se i dalje trude nama učenicima pomoći u što lakšem svladavanju nastavnog gradiva.</a:t>
            </a:r>
          </a:p>
          <a:p>
            <a:endParaRPr lang="hr-HR" dirty="0"/>
          </a:p>
        </p:txBody>
      </p:sp>
    </p:spTree>
    <p:extLst>
      <p:ext uri="{BB962C8B-B14F-4D97-AF65-F5344CB8AC3E}">
        <p14:creationId xmlns:p14="http://schemas.microsoft.com/office/powerpoint/2010/main" val="7008854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 učenika</a:t>
            </a:r>
            <a:r>
              <a:rPr lang="hr-HR" b="0" dirty="0"/>
              <a:t/>
            </a:r>
            <a:br>
              <a:rPr lang="hr-HR" b="0" dirty="0"/>
            </a:br>
            <a:r>
              <a:rPr lang="hr-HR" b="0" dirty="0"/>
              <a:t> nastavnicima/ama u školi:</a:t>
            </a:r>
            <a:endParaRPr lang="hr-HR" dirty="0"/>
          </a:p>
        </p:txBody>
      </p:sp>
      <p:sp>
        <p:nvSpPr>
          <p:cNvPr id="3" name="Rezervirano mjesto sadržaja 2"/>
          <p:cNvSpPr>
            <a:spLocks noGrp="1"/>
          </p:cNvSpPr>
          <p:nvPr>
            <p:ph idx="1"/>
          </p:nvPr>
        </p:nvSpPr>
        <p:spPr>
          <a:xfrm>
            <a:off x="470263" y="2222287"/>
            <a:ext cx="11303726" cy="4222056"/>
          </a:xfrm>
        </p:spPr>
        <p:txBody>
          <a:bodyPr>
            <a:normAutofit fontScale="92500" lnSpcReduction="10000"/>
          </a:bodyPr>
          <a:lstStyle/>
          <a:p>
            <a:r>
              <a:rPr lang="hr-HR" dirty="0"/>
              <a:t>Motivirajte svoje učenike i ohrabrujte ih kad im je teško!</a:t>
            </a:r>
          </a:p>
          <a:p>
            <a:r>
              <a:rPr lang="hr-HR" u="sng" dirty="0"/>
              <a:t>Poštovani učitelji/-</a:t>
            </a:r>
            <a:r>
              <a:rPr lang="hr-HR" u="sng" dirty="0" err="1"/>
              <a:t>ce</a:t>
            </a:r>
            <a:r>
              <a:rPr lang="hr-HR" u="sng" dirty="0"/>
              <a:t> jako sam zadovoljan vašim radom u ovoj školskoj godini.</a:t>
            </a:r>
          </a:p>
          <a:p>
            <a:r>
              <a:rPr lang="hr-HR" dirty="0"/>
              <a:t>Hvala Vam na svom trudu i radu. Vidimo se sljedeće školske godine.</a:t>
            </a:r>
          </a:p>
          <a:p>
            <a:r>
              <a:rPr lang="hr-HR" dirty="0"/>
              <a:t>Hvala za sve</a:t>
            </a:r>
          </a:p>
          <a:p>
            <a:r>
              <a:rPr lang="hr-HR" dirty="0"/>
              <a:t>Svaka Vam čast na trudu.</a:t>
            </a:r>
          </a:p>
          <a:p>
            <a:r>
              <a:rPr lang="hr-HR" dirty="0"/>
              <a:t>Nadam se da ćemo se vratiti svi u škole</a:t>
            </a:r>
          </a:p>
          <a:p>
            <a:r>
              <a:rPr lang="hr-HR" dirty="0"/>
              <a:t>Hvala Vam na velikom trudu kroz online nastavu!</a:t>
            </a:r>
          </a:p>
          <a:p>
            <a:r>
              <a:rPr lang="hr-HR" dirty="0"/>
              <a:t>Budite i dalje tok bolji.</a:t>
            </a:r>
          </a:p>
          <a:p>
            <a:r>
              <a:rPr lang="hr-HR" dirty="0"/>
              <a:t>Imajte i dalje strpljenja!</a:t>
            </a:r>
          </a:p>
          <a:p>
            <a:r>
              <a:rPr lang="hr-HR" dirty="0"/>
              <a:t>Nadam se da se u sedmom razredu vidimo u školskim klupama!</a:t>
            </a:r>
          </a:p>
          <a:p>
            <a:r>
              <a:rPr lang="hr-HR" dirty="0"/>
              <a:t>Hvala za sve što ste nas naučili ove godine .</a:t>
            </a:r>
          </a:p>
          <a:p>
            <a:endParaRPr lang="hr-HR" dirty="0"/>
          </a:p>
        </p:txBody>
      </p:sp>
    </p:spTree>
    <p:extLst>
      <p:ext uri="{BB962C8B-B14F-4D97-AF65-F5344CB8AC3E}">
        <p14:creationId xmlns:p14="http://schemas.microsoft.com/office/powerpoint/2010/main" val="41527321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 učenika</a:t>
            </a:r>
            <a:r>
              <a:rPr lang="hr-HR" b="0" dirty="0"/>
              <a:t/>
            </a:r>
            <a:br>
              <a:rPr lang="hr-HR" b="0" dirty="0"/>
            </a:br>
            <a:r>
              <a:rPr lang="hr-HR" b="0" dirty="0"/>
              <a:t> nastavnicima/ama u školi:</a:t>
            </a:r>
            <a:endParaRPr lang="hr-HR" dirty="0"/>
          </a:p>
        </p:txBody>
      </p:sp>
      <p:sp>
        <p:nvSpPr>
          <p:cNvPr id="3" name="Rezervirano mjesto sadržaja 2"/>
          <p:cNvSpPr>
            <a:spLocks noGrp="1"/>
          </p:cNvSpPr>
          <p:nvPr>
            <p:ph idx="1"/>
          </p:nvPr>
        </p:nvSpPr>
        <p:spPr>
          <a:xfrm>
            <a:off x="339634" y="2246811"/>
            <a:ext cx="11364686" cy="4275909"/>
          </a:xfrm>
        </p:spPr>
        <p:txBody>
          <a:bodyPr>
            <a:normAutofit fontScale="92500" lnSpcReduction="10000"/>
          </a:bodyPr>
          <a:lstStyle/>
          <a:p>
            <a:r>
              <a:rPr lang="pl-PL" dirty="0"/>
              <a:t>Manje zadaće</a:t>
            </a:r>
          </a:p>
          <a:p>
            <a:r>
              <a:rPr lang="pl-PL" dirty="0"/>
              <a:t>Trebalo je biti manje zadaća.</a:t>
            </a:r>
          </a:p>
          <a:p>
            <a:r>
              <a:rPr lang="hr-HR" dirty="0"/>
              <a:t>Nastava je ljepša u pravoj nastavi jer je kod kuće pomalo dosadno i </a:t>
            </a:r>
            <a:r>
              <a:rPr lang="hr-HR" dirty="0" err="1"/>
              <a:t>večina</a:t>
            </a:r>
            <a:r>
              <a:rPr lang="hr-HR" dirty="0"/>
              <a:t> učenika mogu lakše shvatiti gradivo u školi</a:t>
            </a:r>
            <a:r>
              <a:rPr lang="hr-HR" dirty="0" smtClean="0"/>
              <a:t>.</a:t>
            </a:r>
            <a:endParaRPr lang="hr-HR" dirty="0"/>
          </a:p>
          <a:p>
            <a:r>
              <a:rPr lang="hr-HR" dirty="0"/>
              <a:t>Da </a:t>
            </a:r>
            <a:r>
              <a:rPr lang="hr-HR" dirty="0" err="1"/>
              <a:t>nek</a:t>
            </a:r>
            <a:r>
              <a:rPr lang="hr-HR" dirty="0"/>
              <a:t> ostanu tak dobri</a:t>
            </a:r>
          </a:p>
          <a:p>
            <a:r>
              <a:rPr lang="hr-HR" u="sng" dirty="0"/>
              <a:t>Želim Vam toplo i ugodno ljeto te se nadam da se iduće školske godine vidimo u učionicama.</a:t>
            </a:r>
          </a:p>
          <a:p>
            <a:r>
              <a:rPr lang="hr-HR" dirty="0"/>
              <a:t>Samo tako nastavite.</a:t>
            </a:r>
          </a:p>
          <a:p>
            <a:r>
              <a:rPr lang="hr-HR" dirty="0"/>
              <a:t>Samo tako</a:t>
            </a:r>
            <a:r>
              <a:rPr lang="hr-HR" dirty="0" smtClean="0"/>
              <a:t>.</a:t>
            </a:r>
          </a:p>
          <a:p>
            <a:r>
              <a:rPr lang="hr-HR" u="sng" dirty="0"/>
              <a:t>Ponekad iz nekih predmeta dobili smo više zadataka nego što smo ih napravili u školi što baš nije fer. Neki učitelji mogli su zadatke bolje objasniti jer nismo znali što se od nas očekuje pa smo na kraju dobili loše ocjene. Rok od pola sata za neke zadatke nije nam bio dovoljan.</a:t>
            </a:r>
          </a:p>
          <a:p>
            <a:r>
              <a:rPr lang="hr-HR" dirty="0"/>
              <a:t>Ostanite kakvi jeste</a:t>
            </a:r>
            <a:r>
              <a:rPr lang="hr-HR" dirty="0" smtClean="0"/>
              <a:t>.</a:t>
            </a:r>
          </a:p>
          <a:p>
            <a:endParaRPr lang="hr-HR" dirty="0"/>
          </a:p>
          <a:p>
            <a:endParaRPr lang="hr-HR" dirty="0"/>
          </a:p>
        </p:txBody>
      </p:sp>
    </p:spTree>
    <p:extLst>
      <p:ext uri="{BB962C8B-B14F-4D97-AF65-F5344CB8AC3E}">
        <p14:creationId xmlns:p14="http://schemas.microsoft.com/office/powerpoint/2010/main" val="679853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 učenika</a:t>
            </a:r>
            <a:r>
              <a:rPr lang="hr-HR" b="0" dirty="0"/>
              <a:t/>
            </a:r>
            <a:br>
              <a:rPr lang="hr-HR" b="0" dirty="0"/>
            </a:br>
            <a:r>
              <a:rPr lang="hr-HR" b="0" dirty="0"/>
              <a:t> nastavnicima/ama u školi:</a:t>
            </a:r>
            <a:endParaRPr lang="hr-HR" dirty="0"/>
          </a:p>
        </p:txBody>
      </p:sp>
      <p:sp>
        <p:nvSpPr>
          <p:cNvPr id="3" name="Rezervirano mjesto sadržaja 2"/>
          <p:cNvSpPr>
            <a:spLocks noGrp="1"/>
          </p:cNvSpPr>
          <p:nvPr>
            <p:ph idx="1"/>
          </p:nvPr>
        </p:nvSpPr>
        <p:spPr>
          <a:xfrm>
            <a:off x="400595" y="2222287"/>
            <a:ext cx="11373394" cy="4169804"/>
          </a:xfrm>
        </p:spPr>
        <p:txBody>
          <a:bodyPr>
            <a:normAutofit fontScale="92500" lnSpcReduction="10000"/>
          </a:bodyPr>
          <a:lstStyle/>
          <a:p>
            <a:r>
              <a:rPr lang="hr-HR" dirty="0"/>
              <a:t>Duži rokovi</a:t>
            </a:r>
          </a:p>
          <a:p>
            <a:r>
              <a:rPr lang="hr-HR" dirty="0"/>
              <a:t>Hvala Vam na svom trudu i radu. Vidimo se sljedeće školske godine. </a:t>
            </a:r>
          </a:p>
          <a:p>
            <a:r>
              <a:rPr lang="hr-HR" dirty="0"/>
              <a:t>Manje zadataka i više objašnjavanja.</a:t>
            </a:r>
          </a:p>
          <a:p>
            <a:r>
              <a:rPr lang="hr-HR" dirty="0"/>
              <a:t>Svaka vam </a:t>
            </a:r>
            <a:r>
              <a:rPr lang="hr-HR" dirty="0" err="1"/>
              <a:t>cast</a:t>
            </a:r>
            <a:r>
              <a:rPr lang="hr-HR" dirty="0"/>
              <a:t> na radu, trudu i motivaciju!</a:t>
            </a:r>
          </a:p>
          <a:p>
            <a:r>
              <a:rPr lang="hr-HR" u="sng" dirty="0"/>
              <a:t>Smanjiti </a:t>
            </a:r>
            <a:r>
              <a:rPr lang="hr-HR" u="sng" dirty="0" err="1"/>
              <a:t>gradivo,odvojiti</a:t>
            </a:r>
            <a:r>
              <a:rPr lang="hr-HR" u="sng" dirty="0"/>
              <a:t> bitno od nebitnog za nas</a:t>
            </a:r>
          </a:p>
          <a:p>
            <a:r>
              <a:rPr lang="hr-HR" dirty="0"/>
              <a:t>Mislim da učitelji se jako trude oko slanja zadataka i jako sam sretan zbog toga.</a:t>
            </a:r>
          </a:p>
          <a:p>
            <a:r>
              <a:rPr lang="hr-HR" u="sng" dirty="0"/>
              <a:t>Potrebno je veliko srce kako bi se oblikovali mali umovi. Hvala vam. 🙂</a:t>
            </a:r>
          </a:p>
          <a:p>
            <a:r>
              <a:rPr lang="hr-HR" dirty="0"/>
              <a:t>Trebali bi imati više </a:t>
            </a:r>
            <a:r>
              <a:rPr lang="hr-HR" dirty="0" err="1"/>
              <a:t>zooma</a:t>
            </a:r>
            <a:r>
              <a:rPr lang="hr-HR" dirty="0"/>
              <a:t> sa učenicima</a:t>
            </a:r>
          </a:p>
          <a:p>
            <a:r>
              <a:rPr lang="hr-HR" dirty="0"/>
              <a:t>Hvala što se brinete i trudite za nas</a:t>
            </a:r>
            <a:r>
              <a:rPr lang="hr-HR" dirty="0" smtClean="0"/>
              <a:t>.</a:t>
            </a:r>
          </a:p>
          <a:p>
            <a:r>
              <a:rPr lang="hr-HR" u="sng" dirty="0"/>
              <a:t>Razumljive su mi upute i gradiva koja obrađujemo. Mišljenja sam da bi nam bilo lakše u klasičnoj nastavi u kojoj Vi možete objasniti gradivo uživo. Snalazim se u online nastavi, ali se nadam da ćemo druge školske godine sjesti u školske klupe.</a:t>
            </a:r>
          </a:p>
          <a:p>
            <a:endParaRPr lang="hr-HR" dirty="0"/>
          </a:p>
        </p:txBody>
      </p:sp>
    </p:spTree>
    <p:extLst>
      <p:ext uri="{BB962C8B-B14F-4D97-AF65-F5344CB8AC3E}">
        <p14:creationId xmlns:p14="http://schemas.microsoft.com/office/powerpoint/2010/main" val="23321051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 učenika</a:t>
            </a:r>
            <a:r>
              <a:rPr lang="hr-HR" b="0" dirty="0"/>
              <a:t/>
            </a:r>
            <a:br>
              <a:rPr lang="hr-HR" b="0" dirty="0"/>
            </a:br>
            <a:r>
              <a:rPr lang="hr-HR" b="0" dirty="0"/>
              <a:t> nastavnicima/ama u školi:</a:t>
            </a:r>
            <a:endParaRPr lang="hr-HR" dirty="0"/>
          </a:p>
        </p:txBody>
      </p:sp>
      <p:sp>
        <p:nvSpPr>
          <p:cNvPr id="3" name="Rezervirano mjesto sadržaja 2"/>
          <p:cNvSpPr>
            <a:spLocks noGrp="1"/>
          </p:cNvSpPr>
          <p:nvPr>
            <p:ph idx="1"/>
          </p:nvPr>
        </p:nvSpPr>
        <p:spPr>
          <a:xfrm>
            <a:off x="818712" y="2222287"/>
            <a:ext cx="10554574" cy="4143679"/>
          </a:xfrm>
        </p:spPr>
        <p:txBody>
          <a:bodyPr>
            <a:normAutofit/>
          </a:bodyPr>
          <a:lstStyle/>
          <a:p>
            <a:r>
              <a:rPr lang="hr-HR" dirty="0"/>
              <a:t>ŽELIM SE VRATIT U ŠKOLU</a:t>
            </a:r>
          </a:p>
          <a:p>
            <a:r>
              <a:rPr lang="hr-HR" dirty="0"/>
              <a:t>Hvala vam</a:t>
            </a:r>
          </a:p>
          <a:p>
            <a:r>
              <a:rPr lang="hr-HR" dirty="0"/>
              <a:t>Hvala Vam na trudu koji ste uložili u naše obrazovanje.</a:t>
            </a:r>
          </a:p>
          <a:p>
            <a:r>
              <a:rPr lang="hr-HR" dirty="0"/>
              <a:t>Manje zadaće.</a:t>
            </a:r>
          </a:p>
          <a:p>
            <a:r>
              <a:rPr lang="hr-HR" dirty="0"/>
              <a:t>Hvala Vam na trudu i radu. Ugodni Vam ljetni praznici!</a:t>
            </a:r>
          </a:p>
          <a:p>
            <a:r>
              <a:rPr lang="hr-HR" dirty="0"/>
              <a:t>Online nastava nije isprika za vise </a:t>
            </a:r>
            <a:r>
              <a:rPr lang="hr-HR" dirty="0" err="1"/>
              <a:t>zadace</a:t>
            </a:r>
            <a:endParaRPr lang="hr-HR" dirty="0"/>
          </a:p>
          <a:p>
            <a:r>
              <a:rPr lang="hr-HR" dirty="0"/>
              <a:t>Malo manje </a:t>
            </a:r>
            <a:r>
              <a:rPr lang="hr-HR" dirty="0" err="1"/>
              <a:t>eng</a:t>
            </a:r>
            <a:endParaRPr lang="hr-HR" dirty="0"/>
          </a:p>
          <a:p>
            <a:r>
              <a:rPr lang="hr-HR" dirty="0"/>
              <a:t>Imajte vise slobodnog vremena.</a:t>
            </a:r>
          </a:p>
          <a:p>
            <a:r>
              <a:rPr lang="hr-HR" u="sng" dirty="0"/>
              <a:t>Tražite manje od svojih učenika i dajte im malo duže rokove za predaju zadaća</a:t>
            </a:r>
          </a:p>
          <a:p>
            <a:r>
              <a:rPr lang="hr-HR" u="sng" dirty="0"/>
              <a:t>Probajte nam s primjerima u svakodnevnom životu </a:t>
            </a:r>
            <a:r>
              <a:rPr lang="hr-HR" u="sng" dirty="0" err="1"/>
              <a:t>ojbasniti</a:t>
            </a:r>
            <a:r>
              <a:rPr lang="hr-HR" u="sng" dirty="0"/>
              <a:t> gradivo koje učimo</a:t>
            </a:r>
          </a:p>
          <a:p>
            <a:endParaRPr lang="hr-HR" dirty="0"/>
          </a:p>
        </p:txBody>
      </p:sp>
    </p:spTree>
    <p:extLst>
      <p:ext uri="{BB962C8B-B14F-4D97-AF65-F5344CB8AC3E}">
        <p14:creationId xmlns:p14="http://schemas.microsoft.com/office/powerpoint/2010/main" val="36534542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b="0" dirty="0">
                <a:solidFill>
                  <a:srgbClr val="FF0000"/>
                </a:solidFill>
              </a:rPr>
              <a:t>Poruke učenika</a:t>
            </a:r>
            <a:r>
              <a:rPr lang="hr-HR" b="0" dirty="0"/>
              <a:t/>
            </a:r>
            <a:br>
              <a:rPr lang="hr-HR" b="0" dirty="0"/>
            </a:br>
            <a:r>
              <a:rPr lang="hr-HR" b="0" dirty="0"/>
              <a:t> nastavnicima/ama u školi:</a:t>
            </a:r>
            <a:endParaRPr lang="hr-HR" dirty="0"/>
          </a:p>
        </p:txBody>
      </p:sp>
      <p:sp>
        <p:nvSpPr>
          <p:cNvPr id="3" name="Rezervirano mjesto sadržaja 2"/>
          <p:cNvSpPr>
            <a:spLocks noGrp="1"/>
          </p:cNvSpPr>
          <p:nvPr>
            <p:ph idx="1"/>
          </p:nvPr>
        </p:nvSpPr>
        <p:spPr/>
        <p:txBody>
          <a:bodyPr/>
          <a:lstStyle/>
          <a:p>
            <a:r>
              <a:rPr lang="hr-HR" dirty="0"/>
              <a:t>Bolje je raditi u školi nego na online nastavi</a:t>
            </a:r>
          </a:p>
          <a:p>
            <a:r>
              <a:rPr lang="hr-HR" u="sng" dirty="0"/>
              <a:t>Zahvaljujem se </a:t>
            </a:r>
            <a:r>
              <a:rPr lang="hr-HR" u="sng" dirty="0" err="1"/>
              <a:t>uciteljima</a:t>
            </a:r>
            <a:r>
              <a:rPr lang="hr-HR" u="sng" dirty="0"/>
              <a:t>/</a:t>
            </a:r>
            <a:r>
              <a:rPr lang="hr-HR" u="sng" dirty="0" err="1"/>
              <a:t>uciteljicama</a:t>
            </a:r>
            <a:r>
              <a:rPr lang="hr-HR" u="sng" dirty="0"/>
              <a:t> sto su mi </a:t>
            </a:r>
            <a:r>
              <a:rPr lang="hr-HR" u="sng" dirty="0" err="1"/>
              <a:t>pruzili</a:t>
            </a:r>
            <a:r>
              <a:rPr lang="hr-HR" u="sng" dirty="0"/>
              <a:t> obrazovanje kakvo mi treba.</a:t>
            </a:r>
          </a:p>
          <a:p>
            <a:r>
              <a:rPr lang="hr-HR" u="sng" dirty="0"/>
              <a:t>U ovoj nastavi na daljinu ne bih ništa mijenjala. Zadovoljna sam vašim radom jer se trudite olakšati nam i motivirati nas da i ovom obliku nastave učimo i zabavljamo se.</a:t>
            </a:r>
          </a:p>
          <a:p>
            <a:r>
              <a:rPr lang="hr-HR" dirty="0"/>
              <a:t>Hvala učiteljima što se trude učenicima što bolje objasniti gradivo.</a:t>
            </a:r>
          </a:p>
          <a:p>
            <a:pPr marL="0" indent="0">
              <a:buNone/>
            </a:pPr>
            <a:endParaRPr lang="hr-HR" dirty="0"/>
          </a:p>
        </p:txBody>
      </p:sp>
    </p:spTree>
    <p:extLst>
      <p:ext uri="{BB962C8B-B14F-4D97-AF65-F5344CB8AC3E}">
        <p14:creationId xmlns:p14="http://schemas.microsoft.com/office/powerpoint/2010/main" val="2848327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slov 7"/>
          <p:cNvSpPr>
            <a:spLocks noGrp="1"/>
          </p:cNvSpPr>
          <p:nvPr>
            <p:ph type="title"/>
          </p:nvPr>
        </p:nvSpPr>
        <p:spPr/>
        <p:txBody>
          <a:bodyPr/>
          <a:lstStyle/>
          <a:p>
            <a:r>
              <a:rPr lang="hr-HR" dirty="0"/>
              <a:t>Mišljenja roditelja i učenika</a:t>
            </a:r>
          </a:p>
        </p:txBody>
      </p:sp>
      <p:sp>
        <p:nvSpPr>
          <p:cNvPr id="4" name="Rezervirano mjesto teksta 3"/>
          <p:cNvSpPr>
            <a:spLocks noGrp="1"/>
          </p:cNvSpPr>
          <p:nvPr>
            <p:ph type="body" idx="1"/>
          </p:nvPr>
        </p:nvSpPr>
        <p:spPr/>
        <p:txBody>
          <a:bodyPr/>
          <a:lstStyle/>
          <a:p>
            <a:r>
              <a:rPr lang="hr-HR" dirty="0"/>
              <a:t>Više se uključujem u proces učenja na daljinu svoga djeteta u odnosu na učenje u razredu.</a:t>
            </a:r>
          </a:p>
        </p:txBody>
      </p:sp>
      <p:graphicFrame>
        <p:nvGraphicFramePr>
          <p:cNvPr id="7" name="Rezervirano mjesto sadržaja 6"/>
          <p:cNvGraphicFramePr>
            <a:graphicFrameLocks noGrp="1"/>
          </p:cNvGraphicFramePr>
          <p:nvPr>
            <p:ph sz="half" idx="2"/>
            <p:extLst>
              <p:ext uri="{D42A27DB-BD31-4B8C-83A1-F6EECF244321}">
                <p14:modId xmlns:p14="http://schemas.microsoft.com/office/powerpoint/2010/main" val="2743342069"/>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9" name="Rezervirano mjesto teksta 8"/>
          <p:cNvSpPr>
            <a:spLocks noGrp="1"/>
          </p:cNvSpPr>
          <p:nvPr>
            <p:ph type="body" sz="quarter" idx="3"/>
          </p:nvPr>
        </p:nvSpPr>
        <p:spPr/>
        <p:txBody>
          <a:bodyPr/>
          <a:lstStyle/>
          <a:p>
            <a:r>
              <a:rPr lang="hr-HR" dirty="0"/>
              <a:t>Treba mi pomoć roditelja/ukućana kako bih napravio/la postavljene zadatke.</a:t>
            </a:r>
          </a:p>
        </p:txBody>
      </p:sp>
      <p:graphicFrame>
        <p:nvGraphicFramePr>
          <p:cNvPr id="5" name="Rezervirano mjesto sadržaja 4"/>
          <p:cNvGraphicFramePr>
            <a:graphicFrameLocks noGrp="1"/>
          </p:cNvGraphicFramePr>
          <p:nvPr>
            <p:ph sz="quarter" idx="4"/>
            <p:extLst>
              <p:ext uri="{D42A27DB-BD31-4B8C-83A1-F6EECF244321}">
                <p14:modId xmlns:p14="http://schemas.microsoft.com/office/powerpoint/2010/main" val="713419205"/>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659455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10000" y="104503"/>
            <a:ext cx="10571998" cy="1313135"/>
          </a:xfrm>
        </p:spPr>
        <p:txBody>
          <a:bodyPr/>
          <a:lstStyle/>
          <a:p>
            <a:r>
              <a:rPr lang="pl-PL" b="0" dirty="0" smtClean="0">
                <a:solidFill>
                  <a:srgbClr val="FF0000"/>
                </a:solidFill>
              </a:rPr>
              <a:t>DODATNI KOMENTARI I PRIJEDLOZI </a:t>
            </a:r>
            <a:r>
              <a:rPr lang="pl-PL" b="0" dirty="0" smtClean="0"/>
              <a:t>roditelja vezani </a:t>
            </a:r>
            <a:r>
              <a:rPr lang="pl-PL" b="0" dirty="0"/>
              <a:t>za online </a:t>
            </a:r>
            <a:r>
              <a:rPr lang="pl-PL" b="0" dirty="0" smtClean="0"/>
              <a:t>nastavu</a:t>
            </a:r>
            <a:endParaRPr lang="hr-HR" dirty="0"/>
          </a:p>
        </p:txBody>
      </p:sp>
      <p:sp>
        <p:nvSpPr>
          <p:cNvPr id="3" name="Rezervirano mjesto sadržaja 2"/>
          <p:cNvSpPr>
            <a:spLocks noGrp="1"/>
          </p:cNvSpPr>
          <p:nvPr>
            <p:ph idx="1"/>
          </p:nvPr>
        </p:nvSpPr>
        <p:spPr>
          <a:xfrm>
            <a:off x="505097" y="2222287"/>
            <a:ext cx="10868189" cy="4230764"/>
          </a:xfrm>
        </p:spPr>
        <p:txBody>
          <a:bodyPr>
            <a:normAutofit/>
          </a:bodyPr>
          <a:lstStyle/>
          <a:p>
            <a:r>
              <a:rPr lang="hr-HR" u="sng" dirty="0"/>
              <a:t>Sve tehnologije i aplikacije koje se koriste u online nastavi trebali bi biti samo nadopuna i olakšavanje gradiva u klasičnoj nastavi</a:t>
            </a:r>
          </a:p>
          <a:p>
            <a:r>
              <a:rPr lang="hr-HR" dirty="0"/>
              <a:t>Mislim da nastava na daljinu </a:t>
            </a:r>
            <a:r>
              <a:rPr lang="hr-HR" dirty="0" err="1"/>
              <a:t>nemoze</a:t>
            </a:r>
            <a:r>
              <a:rPr lang="hr-HR" dirty="0"/>
              <a:t> </a:t>
            </a:r>
            <a:r>
              <a:rPr lang="hr-HR" dirty="0" err="1"/>
              <a:t>zamjenit</a:t>
            </a:r>
            <a:r>
              <a:rPr lang="hr-HR" dirty="0"/>
              <a:t> </a:t>
            </a:r>
            <a:r>
              <a:rPr lang="hr-HR" dirty="0" err="1"/>
              <a:t>klasicnu</a:t>
            </a:r>
            <a:r>
              <a:rPr lang="hr-HR" dirty="0"/>
              <a:t> nastavu, i da treba pokusat razumjet </a:t>
            </a:r>
            <a:r>
              <a:rPr lang="hr-HR" dirty="0" err="1"/>
              <a:t>djecu..i</a:t>
            </a:r>
            <a:r>
              <a:rPr lang="hr-HR" dirty="0"/>
              <a:t> prilagodit se </a:t>
            </a:r>
            <a:r>
              <a:rPr lang="hr-HR" dirty="0" err="1"/>
              <a:t>njima..a</a:t>
            </a:r>
            <a:r>
              <a:rPr lang="hr-HR" dirty="0"/>
              <a:t> ne </a:t>
            </a:r>
            <a:r>
              <a:rPr lang="hr-HR" dirty="0" err="1"/>
              <a:t>odlucivat</a:t>
            </a:r>
            <a:r>
              <a:rPr lang="hr-HR" dirty="0"/>
              <a:t> sto </a:t>
            </a:r>
            <a:r>
              <a:rPr lang="hr-HR" dirty="0" err="1"/>
              <a:t>odg.nama</a:t>
            </a:r>
            <a:r>
              <a:rPr lang="hr-HR" dirty="0"/>
              <a:t>....svako </a:t>
            </a:r>
            <a:r>
              <a:rPr lang="hr-HR" dirty="0" err="1"/>
              <a:t>djete</a:t>
            </a:r>
            <a:r>
              <a:rPr lang="hr-HR" dirty="0"/>
              <a:t> je </a:t>
            </a:r>
            <a:r>
              <a:rPr lang="hr-HR" dirty="0" err="1"/>
              <a:t>dr</a:t>
            </a:r>
            <a:r>
              <a:rPr lang="hr-HR" dirty="0"/>
              <a:t>..i svako </a:t>
            </a:r>
            <a:r>
              <a:rPr lang="hr-HR" dirty="0" err="1"/>
              <a:t>djete</a:t>
            </a:r>
            <a:r>
              <a:rPr lang="hr-HR" dirty="0"/>
              <a:t> ..treba </a:t>
            </a:r>
            <a:r>
              <a:rPr lang="hr-HR" dirty="0" err="1"/>
              <a:t>dr</a:t>
            </a:r>
            <a:r>
              <a:rPr lang="hr-HR" dirty="0"/>
              <a:t> . </a:t>
            </a:r>
            <a:r>
              <a:rPr lang="hr-HR" dirty="0" err="1"/>
              <a:t>Pristup..u</a:t>
            </a:r>
            <a:r>
              <a:rPr lang="hr-HR" dirty="0"/>
              <a:t> takvim uvjetima trebalo bi mislit na njihovo zdravlje jer je </a:t>
            </a:r>
            <a:r>
              <a:rPr lang="hr-HR" dirty="0" err="1"/>
              <a:t>najvaznije</a:t>
            </a:r>
            <a:r>
              <a:rPr lang="hr-HR" dirty="0"/>
              <a:t> i da obrazovanje samo usmjerit na najosnovnije i da ih </a:t>
            </a:r>
            <a:r>
              <a:rPr lang="hr-HR" dirty="0" err="1"/>
              <a:t>netreba</a:t>
            </a:r>
            <a:r>
              <a:rPr lang="hr-HR" dirty="0"/>
              <a:t> </a:t>
            </a:r>
            <a:r>
              <a:rPr lang="hr-HR" dirty="0" err="1"/>
              <a:t>zaljepit</a:t>
            </a:r>
            <a:r>
              <a:rPr lang="hr-HR" dirty="0"/>
              <a:t> za </a:t>
            </a:r>
            <a:r>
              <a:rPr lang="hr-HR" dirty="0" err="1"/>
              <a:t>racunala</a:t>
            </a:r>
            <a:r>
              <a:rPr lang="hr-HR" dirty="0"/>
              <a:t>.</a:t>
            </a:r>
          </a:p>
          <a:p>
            <a:r>
              <a:rPr lang="hr-HR" dirty="0"/>
              <a:t>Nemam komentara_ nadam se da bude druga </a:t>
            </a:r>
            <a:r>
              <a:rPr lang="hr-HR" dirty="0" err="1"/>
              <a:t>sk</a:t>
            </a:r>
            <a:r>
              <a:rPr lang="hr-HR" dirty="0"/>
              <a:t> godina normalna</a:t>
            </a:r>
          </a:p>
          <a:p>
            <a:r>
              <a:rPr lang="hr-HR" dirty="0"/>
              <a:t>Neki nastavnici bi se trebali vise </a:t>
            </a:r>
            <a:r>
              <a:rPr lang="hr-HR" dirty="0" err="1"/>
              <a:t>podruditi</a:t>
            </a:r>
            <a:r>
              <a:rPr lang="hr-HR" dirty="0"/>
              <a:t> oko </a:t>
            </a:r>
            <a:r>
              <a:rPr lang="hr-HR" dirty="0" err="1"/>
              <a:t>poduke,ali</a:t>
            </a:r>
            <a:r>
              <a:rPr lang="hr-HR" dirty="0"/>
              <a:t> </a:t>
            </a:r>
            <a:r>
              <a:rPr lang="hr-HR" dirty="0" err="1"/>
              <a:t>cast</a:t>
            </a:r>
            <a:r>
              <a:rPr lang="hr-HR" dirty="0"/>
              <a:t> izuzecima. Sad se vidi koje dijete </a:t>
            </a:r>
            <a:r>
              <a:rPr lang="hr-HR" dirty="0" err="1"/>
              <a:t>zna,a</a:t>
            </a:r>
            <a:r>
              <a:rPr lang="hr-HR" dirty="0"/>
              <a:t> kojem se poklanjaju ocjene</a:t>
            </a:r>
          </a:p>
          <a:p>
            <a:r>
              <a:rPr lang="it-IT" dirty="0" err="1"/>
              <a:t>Smanjiti</a:t>
            </a:r>
            <a:r>
              <a:rPr lang="it-IT" dirty="0"/>
              <a:t> gradivo</a:t>
            </a:r>
          </a:p>
          <a:p>
            <a:r>
              <a:rPr lang="it-IT" dirty="0" err="1"/>
              <a:t>Preopterečeni</a:t>
            </a:r>
            <a:r>
              <a:rPr lang="it-IT" dirty="0"/>
              <a:t> su </a:t>
            </a:r>
            <a:r>
              <a:rPr lang="it-IT" dirty="0" err="1"/>
              <a:t>ponekad</a:t>
            </a:r>
            <a:endParaRPr lang="it-IT" dirty="0"/>
          </a:p>
          <a:p>
            <a:pPr marL="0" indent="0">
              <a:buNone/>
            </a:pPr>
            <a:endParaRPr lang="hr-HR" dirty="0"/>
          </a:p>
        </p:txBody>
      </p:sp>
    </p:spTree>
    <p:extLst>
      <p:ext uri="{BB962C8B-B14F-4D97-AF65-F5344CB8AC3E}">
        <p14:creationId xmlns:p14="http://schemas.microsoft.com/office/powerpoint/2010/main" val="31336083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pl-PL" b="0" dirty="0">
                <a:solidFill>
                  <a:srgbClr val="FF0000"/>
                </a:solidFill>
              </a:rPr>
              <a:t>DODATNI KOMENTARI I PRIJEDLOZI </a:t>
            </a:r>
            <a:r>
              <a:rPr lang="pl-PL" b="0" dirty="0"/>
              <a:t>roditelja vezani za online nastavu</a:t>
            </a:r>
            <a:endParaRPr lang="hr-HR" dirty="0"/>
          </a:p>
        </p:txBody>
      </p:sp>
      <p:sp>
        <p:nvSpPr>
          <p:cNvPr id="3" name="Rezervirano mjesto sadržaja 2"/>
          <p:cNvSpPr>
            <a:spLocks noGrp="1"/>
          </p:cNvSpPr>
          <p:nvPr>
            <p:ph idx="1"/>
          </p:nvPr>
        </p:nvSpPr>
        <p:spPr>
          <a:xfrm>
            <a:off x="505097" y="2222287"/>
            <a:ext cx="11155680" cy="4387519"/>
          </a:xfrm>
        </p:spPr>
        <p:txBody>
          <a:bodyPr>
            <a:normAutofit lnSpcReduction="10000"/>
          </a:bodyPr>
          <a:lstStyle/>
          <a:p>
            <a:r>
              <a:rPr lang="hr-HR" dirty="0"/>
              <a:t>Previše </a:t>
            </a:r>
            <a:r>
              <a:rPr lang="hr-HR" dirty="0" err="1"/>
              <a:t>zadaca</a:t>
            </a:r>
            <a:r>
              <a:rPr lang="hr-HR" dirty="0"/>
              <a:t> i gradiva iz nekih predmeta s obzirom da je bio i štrajk u </a:t>
            </a:r>
            <a:r>
              <a:rPr lang="hr-HR" dirty="0" smtClean="0"/>
              <a:t>RH</a:t>
            </a:r>
            <a:endParaRPr lang="hr-HR" dirty="0"/>
          </a:p>
          <a:p>
            <a:r>
              <a:rPr lang="hr-HR" u="sng" dirty="0"/>
              <a:t>Informatički su djeca </a:t>
            </a:r>
            <a:r>
              <a:rPr lang="hr-HR" u="sng" dirty="0" err="1"/>
              <a:t>porasla,a</a:t>
            </a:r>
            <a:r>
              <a:rPr lang="hr-HR" u="sng" dirty="0"/>
              <a:t> socijalni dio </a:t>
            </a:r>
            <a:r>
              <a:rPr lang="hr-HR" u="sng" dirty="0" smtClean="0"/>
              <a:t>fali</a:t>
            </a:r>
            <a:endParaRPr lang="hr-HR" dirty="0"/>
          </a:p>
          <a:p>
            <a:r>
              <a:rPr lang="hr-HR" dirty="0"/>
              <a:t>Nemam, </a:t>
            </a:r>
            <a:r>
              <a:rPr lang="hr-HR" dirty="0" err="1"/>
              <a:t>fala</a:t>
            </a:r>
            <a:r>
              <a:rPr lang="hr-HR" dirty="0"/>
              <a:t>!</a:t>
            </a:r>
          </a:p>
          <a:p>
            <a:r>
              <a:rPr lang="hr-HR" dirty="0"/>
              <a:t>Nemam dodatnih komentara ni prijedloga.</a:t>
            </a:r>
          </a:p>
          <a:p>
            <a:r>
              <a:rPr lang="hr-HR" dirty="0"/>
              <a:t>Vise predavanja ..</a:t>
            </a:r>
          </a:p>
          <a:p>
            <a:r>
              <a:rPr lang="hr-HR" u="sng" dirty="0"/>
              <a:t>Čim prije se vratiti na klasičnu nastavu.</a:t>
            </a:r>
          </a:p>
          <a:p>
            <a:r>
              <a:rPr lang="hr-HR" dirty="0"/>
              <a:t>ako zatreba dobar odabir za daljnje odvijanje nastave</a:t>
            </a:r>
          </a:p>
          <a:p>
            <a:r>
              <a:rPr lang="hr-HR" dirty="0"/>
              <a:t>Kontroliranje </a:t>
            </a:r>
            <a:r>
              <a:rPr lang="hr-HR" dirty="0" err="1"/>
              <a:t>ucitelju</a:t>
            </a:r>
            <a:r>
              <a:rPr lang="hr-HR" dirty="0"/>
              <a:t> jer nekome ulazu ni malo truda u online nastavu večer sjete nakon dva mjeseca napisati komentar u e dnevnik</a:t>
            </a:r>
          </a:p>
          <a:p>
            <a:r>
              <a:rPr lang="hr-HR" u="sng" dirty="0"/>
              <a:t>Bilo je teško, ali uspjeli ste zajedno sa našom djecom privesti nastavu do </a:t>
            </a:r>
            <a:r>
              <a:rPr lang="hr-HR" u="sng" dirty="0" err="1"/>
              <a:t>kraja,još</a:t>
            </a:r>
            <a:r>
              <a:rPr lang="hr-HR" u="sng" dirty="0"/>
              <a:t> jedanput HVALA</a:t>
            </a:r>
          </a:p>
          <a:p>
            <a:r>
              <a:rPr lang="hr-HR" dirty="0"/>
              <a:t>Online nastava je ok ali bolje je kad djeca uče u školi</a:t>
            </a:r>
          </a:p>
          <a:p>
            <a:endParaRPr lang="hr-HR" dirty="0"/>
          </a:p>
        </p:txBody>
      </p:sp>
    </p:spTree>
    <p:extLst>
      <p:ext uri="{BB962C8B-B14F-4D97-AF65-F5344CB8AC3E}">
        <p14:creationId xmlns:p14="http://schemas.microsoft.com/office/powerpoint/2010/main" val="34763960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pl-PL" b="0" dirty="0">
                <a:solidFill>
                  <a:srgbClr val="FF0000"/>
                </a:solidFill>
              </a:rPr>
              <a:t>DODATNI KOMENTARI I PRIJEDLOZI </a:t>
            </a:r>
            <a:r>
              <a:rPr lang="pl-PL" b="0" dirty="0"/>
              <a:t>roditelja vezani za online nastavu</a:t>
            </a:r>
            <a:endParaRPr lang="hr-HR" dirty="0"/>
          </a:p>
        </p:txBody>
      </p:sp>
      <p:sp>
        <p:nvSpPr>
          <p:cNvPr id="3" name="Rezervirano mjesto sadržaja 2"/>
          <p:cNvSpPr>
            <a:spLocks noGrp="1"/>
          </p:cNvSpPr>
          <p:nvPr>
            <p:ph idx="1"/>
          </p:nvPr>
        </p:nvSpPr>
        <p:spPr>
          <a:xfrm>
            <a:off x="478971" y="2222287"/>
            <a:ext cx="10894315" cy="4352684"/>
          </a:xfrm>
        </p:spPr>
        <p:txBody>
          <a:bodyPr>
            <a:normAutofit/>
          </a:bodyPr>
          <a:lstStyle/>
          <a:p>
            <a:r>
              <a:rPr lang="hr-HR" dirty="0" err="1"/>
              <a:t>Zadace</a:t>
            </a:r>
            <a:r>
              <a:rPr lang="hr-HR" dirty="0"/>
              <a:t> </a:t>
            </a:r>
            <a:r>
              <a:rPr lang="hr-HR" dirty="0" err="1"/>
              <a:t>posalju</a:t>
            </a:r>
            <a:r>
              <a:rPr lang="hr-HR" dirty="0"/>
              <a:t> na vrijeme, </a:t>
            </a:r>
            <a:r>
              <a:rPr lang="hr-HR" dirty="0" err="1"/>
              <a:t>al</a:t>
            </a:r>
            <a:r>
              <a:rPr lang="hr-HR" dirty="0"/>
              <a:t> nastavnici ne </a:t>
            </a:r>
            <a:r>
              <a:rPr lang="hr-HR" dirty="0" err="1"/>
              <a:t>procitaju</a:t>
            </a:r>
            <a:r>
              <a:rPr lang="hr-HR" dirty="0"/>
              <a:t> sam brzo </a:t>
            </a:r>
            <a:r>
              <a:rPr lang="hr-HR" dirty="0" err="1"/>
              <a:t>biljeze</a:t>
            </a:r>
            <a:r>
              <a:rPr lang="hr-HR" dirty="0"/>
              <a:t> u e-dnevnik</a:t>
            </a:r>
          </a:p>
          <a:p>
            <a:r>
              <a:rPr lang="hr-HR" dirty="0"/>
              <a:t>Nadam se da će dalje nastava teći normalno.</a:t>
            </a:r>
          </a:p>
          <a:p>
            <a:r>
              <a:rPr lang="hr-HR" dirty="0"/>
              <a:t>Djeci bi pobliže trebalo objasnit audio zapis</a:t>
            </a:r>
          </a:p>
          <a:p>
            <a:r>
              <a:rPr lang="hr-HR" u="sng" dirty="0"/>
              <a:t>Više </a:t>
            </a:r>
            <a:r>
              <a:rPr lang="hr-HR" u="sng" dirty="0" err="1"/>
              <a:t>zoom</a:t>
            </a:r>
            <a:r>
              <a:rPr lang="hr-HR" u="sng" dirty="0"/>
              <a:t> razgovora sa učenicima.</a:t>
            </a:r>
          </a:p>
          <a:p>
            <a:r>
              <a:rPr lang="hr-HR" u="sng" dirty="0"/>
              <a:t>Iskreno se nadam da će nova školska godina za početi u pravoj učionici</a:t>
            </a:r>
          </a:p>
          <a:p>
            <a:r>
              <a:rPr lang="hr-HR" dirty="0"/>
              <a:t>Bez komentara</a:t>
            </a:r>
          </a:p>
          <a:p>
            <a:r>
              <a:rPr lang="hr-HR" u="sng" dirty="0"/>
              <a:t>ne ponovilo se</a:t>
            </a:r>
          </a:p>
          <a:p>
            <a:r>
              <a:rPr lang="hr-HR" u="sng" dirty="0"/>
              <a:t>Samo malo smanjiti domaće zadaće!</a:t>
            </a:r>
          </a:p>
          <a:p>
            <a:r>
              <a:rPr lang="hr-HR" dirty="0"/>
              <a:t>pohvala za neke učitelje</a:t>
            </a:r>
          </a:p>
          <a:p>
            <a:r>
              <a:rPr lang="hr-HR" dirty="0"/>
              <a:t>Molim manje prepisivanja i puno više zajedničkih </a:t>
            </a:r>
            <a:r>
              <a:rPr lang="hr-HR" dirty="0" err="1"/>
              <a:t>zoom</a:t>
            </a:r>
            <a:r>
              <a:rPr lang="hr-HR" dirty="0"/>
              <a:t> razrednih sati.</a:t>
            </a:r>
          </a:p>
          <a:p>
            <a:endParaRPr lang="hr-HR" dirty="0"/>
          </a:p>
        </p:txBody>
      </p:sp>
    </p:spTree>
    <p:extLst>
      <p:ext uri="{BB962C8B-B14F-4D97-AF65-F5344CB8AC3E}">
        <p14:creationId xmlns:p14="http://schemas.microsoft.com/office/powerpoint/2010/main" val="8043196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pl-PL" b="0" dirty="0">
                <a:solidFill>
                  <a:srgbClr val="FF0000"/>
                </a:solidFill>
              </a:rPr>
              <a:t>DODATNI KOMENTARI I PRIJEDLOZI </a:t>
            </a:r>
            <a:r>
              <a:rPr lang="pl-PL" b="0" dirty="0"/>
              <a:t>roditelja vezani za online nastavu</a:t>
            </a:r>
            <a:endParaRPr lang="hr-HR" dirty="0"/>
          </a:p>
        </p:txBody>
      </p:sp>
      <p:sp>
        <p:nvSpPr>
          <p:cNvPr id="3" name="Rezervirano mjesto sadržaja 2"/>
          <p:cNvSpPr>
            <a:spLocks noGrp="1"/>
          </p:cNvSpPr>
          <p:nvPr>
            <p:ph idx="1"/>
          </p:nvPr>
        </p:nvSpPr>
        <p:spPr/>
        <p:txBody>
          <a:bodyPr/>
          <a:lstStyle/>
          <a:p>
            <a:r>
              <a:rPr lang="hr-HR" u="sng" dirty="0"/>
              <a:t>🙂</a:t>
            </a:r>
          </a:p>
          <a:p>
            <a:r>
              <a:rPr lang="hr-HR" dirty="0"/>
              <a:t>Ukinite online nastavu!</a:t>
            </a:r>
          </a:p>
          <a:p>
            <a:r>
              <a:rPr lang="hr-HR" dirty="0"/>
              <a:t>Njem i </a:t>
            </a:r>
            <a:r>
              <a:rPr lang="hr-HR" dirty="0" err="1"/>
              <a:t>engl</a:t>
            </a:r>
            <a:r>
              <a:rPr lang="hr-HR" dirty="0"/>
              <a:t> jezik - u početku online nastave bilo previše zadataka</a:t>
            </a:r>
          </a:p>
          <a:p>
            <a:r>
              <a:rPr lang="hr-HR" dirty="0"/>
              <a:t>Manje projektnih zadataka</a:t>
            </a:r>
          </a:p>
          <a:p>
            <a:r>
              <a:rPr lang="hr-HR" dirty="0"/>
              <a:t>Nemam komentara.</a:t>
            </a:r>
          </a:p>
          <a:p>
            <a:pPr marL="0" indent="0">
              <a:buNone/>
            </a:pPr>
            <a:endParaRPr lang="hr-HR" dirty="0"/>
          </a:p>
        </p:txBody>
      </p:sp>
    </p:spTree>
    <p:extLst>
      <p:ext uri="{BB962C8B-B14F-4D97-AF65-F5344CB8AC3E}">
        <p14:creationId xmlns:p14="http://schemas.microsoft.com/office/powerpoint/2010/main" val="4276853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r>
              <a:rPr lang="hr-HR" dirty="0"/>
              <a:t>Mišljenja roditelja i učenika</a:t>
            </a:r>
          </a:p>
        </p:txBody>
      </p:sp>
      <p:sp>
        <p:nvSpPr>
          <p:cNvPr id="4" name="Rezervirano mjesto teksta 3"/>
          <p:cNvSpPr>
            <a:spLocks noGrp="1"/>
          </p:cNvSpPr>
          <p:nvPr>
            <p:ph type="body" idx="1"/>
          </p:nvPr>
        </p:nvSpPr>
        <p:spPr/>
        <p:txBody>
          <a:bodyPr/>
          <a:lstStyle/>
          <a:p>
            <a:r>
              <a:rPr lang="hr-HR" dirty="0"/>
              <a:t>Svakodnevno provjeravam koje zadatke je moje dijete odradilo.</a:t>
            </a:r>
          </a:p>
        </p:txBody>
      </p:sp>
      <p:graphicFrame>
        <p:nvGraphicFramePr>
          <p:cNvPr id="7" name="Rezervirano mjesto sadržaja 6"/>
          <p:cNvGraphicFramePr>
            <a:graphicFrameLocks noGrp="1"/>
          </p:cNvGraphicFramePr>
          <p:nvPr>
            <p:ph sz="half" idx="2"/>
            <p:extLst>
              <p:ext uri="{D42A27DB-BD31-4B8C-83A1-F6EECF244321}">
                <p14:modId xmlns:p14="http://schemas.microsoft.com/office/powerpoint/2010/main" val="1303794043"/>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pl-PL" dirty="0"/>
              <a:t>Znam koja su očekivanja nastavnika/ca od mene.</a:t>
            </a:r>
            <a:endParaRPr lang="hr-HR" dirty="0"/>
          </a:p>
        </p:txBody>
      </p:sp>
      <p:graphicFrame>
        <p:nvGraphicFramePr>
          <p:cNvPr id="9" name="Rezervirano mjesto sadržaja 8"/>
          <p:cNvGraphicFramePr>
            <a:graphicFrameLocks noGrp="1"/>
          </p:cNvGraphicFramePr>
          <p:nvPr>
            <p:ph sz="quarter" idx="4"/>
            <p:extLst>
              <p:ext uri="{D42A27DB-BD31-4B8C-83A1-F6EECF244321}">
                <p14:modId xmlns:p14="http://schemas.microsoft.com/office/powerpoint/2010/main" val="3467738848"/>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0184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r>
              <a:rPr lang="hr-HR" dirty="0"/>
              <a:t>Mišljenja roditelja i učenika</a:t>
            </a:r>
          </a:p>
        </p:txBody>
      </p:sp>
      <p:sp>
        <p:nvSpPr>
          <p:cNvPr id="4" name="Rezervirano mjesto teksta 3"/>
          <p:cNvSpPr>
            <a:spLocks noGrp="1"/>
          </p:cNvSpPr>
          <p:nvPr>
            <p:ph type="body" idx="1"/>
          </p:nvPr>
        </p:nvSpPr>
        <p:spPr/>
        <p:txBody>
          <a:bodyPr/>
          <a:lstStyle/>
          <a:p>
            <a:r>
              <a:rPr lang="hr-HR" dirty="0"/>
              <a:t>Moje dijete se više veseli online učenju u odnosu na tradicionalno učenje u učionici.</a:t>
            </a:r>
          </a:p>
        </p:txBody>
      </p:sp>
      <p:graphicFrame>
        <p:nvGraphicFramePr>
          <p:cNvPr id="7" name="Rezervirano mjesto sadržaja 6"/>
          <p:cNvGraphicFramePr>
            <a:graphicFrameLocks noGrp="1"/>
          </p:cNvGraphicFramePr>
          <p:nvPr>
            <p:ph sz="half" idx="2"/>
            <p:extLst>
              <p:ext uri="{D42A27DB-BD31-4B8C-83A1-F6EECF244321}">
                <p14:modId xmlns:p14="http://schemas.microsoft.com/office/powerpoint/2010/main" val="4044457268"/>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pl-PL" dirty="0"/>
              <a:t>Više volim online nastavu u odnosu na nastavu u razredu.</a:t>
            </a:r>
            <a:endParaRPr lang="hr-HR" dirty="0"/>
          </a:p>
        </p:txBody>
      </p:sp>
      <p:graphicFrame>
        <p:nvGraphicFramePr>
          <p:cNvPr id="9" name="Rezervirano mjesto sadržaja 8"/>
          <p:cNvGraphicFramePr>
            <a:graphicFrameLocks noGrp="1"/>
          </p:cNvGraphicFramePr>
          <p:nvPr>
            <p:ph sz="quarter" idx="4"/>
            <p:extLst>
              <p:ext uri="{D42A27DB-BD31-4B8C-83A1-F6EECF244321}">
                <p14:modId xmlns:p14="http://schemas.microsoft.com/office/powerpoint/2010/main" val="2929911269"/>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7514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p:txBody>
          <a:bodyPr/>
          <a:lstStyle/>
          <a:p>
            <a:r>
              <a:rPr lang="hr-HR" dirty="0"/>
              <a:t>Mišljenja roditelja i učenika</a:t>
            </a:r>
          </a:p>
        </p:txBody>
      </p:sp>
      <p:sp>
        <p:nvSpPr>
          <p:cNvPr id="4" name="Rezervirano mjesto teksta 3"/>
          <p:cNvSpPr>
            <a:spLocks noGrp="1"/>
          </p:cNvSpPr>
          <p:nvPr>
            <p:ph type="body" idx="1"/>
          </p:nvPr>
        </p:nvSpPr>
        <p:spPr/>
        <p:txBody>
          <a:bodyPr/>
          <a:lstStyle/>
          <a:p>
            <a:r>
              <a:rPr lang="hr-HR" dirty="0"/>
              <a:t>Imam dojam da je moje dijete na kraju dana učenja u online okruženju iscrpljeno.</a:t>
            </a:r>
          </a:p>
        </p:txBody>
      </p:sp>
      <p:graphicFrame>
        <p:nvGraphicFramePr>
          <p:cNvPr id="7" name="Rezervirano mjesto sadržaja 6"/>
          <p:cNvGraphicFramePr>
            <a:graphicFrameLocks noGrp="1"/>
          </p:cNvGraphicFramePr>
          <p:nvPr>
            <p:ph sz="half" idx="2"/>
            <p:extLst>
              <p:ext uri="{D42A27DB-BD31-4B8C-83A1-F6EECF244321}">
                <p14:modId xmlns:p14="http://schemas.microsoft.com/office/powerpoint/2010/main" val="3945173815"/>
              </p:ext>
            </p:extLst>
          </p:nvPr>
        </p:nvGraphicFramePr>
        <p:xfrm>
          <a:off x="814388" y="2751138"/>
          <a:ext cx="5189537" cy="3109912"/>
        </p:xfrm>
        <a:graphic>
          <a:graphicData uri="http://schemas.openxmlformats.org/drawingml/2006/chart">
            <c:chart xmlns:c="http://schemas.openxmlformats.org/drawingml/2006/chart" xmlns:r="http://schemas.openxmlformats.org/officeDocument/2006/relationships" r:id="rId2"/>
          </a:graphicData>
        </a:graphic>
      </p:graphicFrame>
      <p:sp>
        <p:nvSpPr>
          <p:cNvPr id="5" name="Rezervirano mjesto teksta 4"/>
          <p:cNvSpPr>
            <a:spLocks noGrp="1"/>
          </p:cNvSpPr>
          <p:nvPr>
            <p:ph type="body" sz="quarter" idx="3"/>
          </p:nvPr>
        </p:nvSpPr>
        <p:spPr/>
        <p:txBody>
          <a:bodyPr/>
          <a:lstStyle/>
          <a:p>
            <a:r>
              <a:rPr lang="hr-HR" dirty="0"/>
              <a:t>Lako pratim rad naših nastavnika/</a:t>
            </a:r>
            <a:r>
              <a:rPr lang="hr-HR" dirty="0" err="1"/>
              <a:t>ca</a:t>
            </a:r>
            <a:r>
              <a:rPr lang="hr-HR" dirty="0"/>
              <a:t> u online učenju.</a:t>
            </a:r>
          </a:p>
        </p:txBody>
      </p:sp>
      <p:graphicFrame>
        <p:nvGraphicFramePr>
          <p:cNvPr id="9" name="Rezervirano mjesto sadržaja 8"/>
          <p:cNvGraphicFramePr>
            <a:graphicFrameLocks noGrp="1"/>
          </p:cNvGraphicFramePr>
          <p:nvPr>
            <p:ph sz="quarter" idx="4"/>
            <p:extLst>
              <p:ext uri="{D42A27DB-BD31-4B8C-83A1-F6EECF244321}">
                <p14:modId xmlns:p14="http://schemas.microsoft.com/office/powerpoint/2010/main" val="330534984"/>
              </p:ext>
            </p:extLst>
          </p:nvPr>
        </p:nvGraphicFramePr>
        <p:xfrm>
          <a:off x="6188075" y="2751138"/>
          <a:ext cx="5194300" cy="31099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042025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a citiranj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Za citiranje</Template>
  <TotalTime>1980</TotalTime>
  <Words>3892</Words>
  <Application>Microsoft Office PowerPoint</Application>
  <PresentationFormat>Široki zaslon</PresentationFormat>
  <Paragraphs>499</Paragraphs>
  <Slides>63</Slides>
  <Notes>0</Notes>
  <HiddenSlides>0</HiddenSlides>
  <MMClips>0</MMClips>
  <ScaleCrop>false</ScaleCrop>
  <HeadingPairs>
    <vt:vector size="6" baseType="variant">
      <vt:variant>
        <vt:lpstr>Korišteni fontovi</vt:lpstr>
      </vt:variant>
      <vt:variant>
        <vt:i4>2</vt:i4>
      </vt:variant>
      <vt:variant>
        <vt:lpstr>Tema</vt:lpstr>
      </vt:variant>
      <vt:variant>
        <vt:i4>1</vt:i4>
      </vt:variant>
      <vt:variant>
        <vt:lpstr>Naslovi slajdova</vt:lpstr>
      </vt:variant>
      <vt:variant>
        <vt:i4>63</vt:i4>
      </vt:variant>
    </vt:vector>
  </HeadingPairs>
  <TitlesOfParts>
    <vt:vector size="66" baseType="lpstr">
      <vt:lpstr>Century Gothic</vt:lpstr>
      <vt:lpstr>Wingdings 2</vt:lpstr>
      <vt:lpstr>Za citiranje</vt:lpstr>
      <vt:lpstr>NASTAVA NA DALJINU  Stavovi i mišljenja RODITELJA i UČENIKA povezani sa situacijom COVID-19  i učenjem/nastavom na daljinu na kraju nastavne godine 2019./20.</vt:lpstr>
      <vt:lpstr>Usporedni prikaz odgovora roditelja i učenika u anonimnoj anketi o online nastavi, provedenoj na kraju nastavne godine 2019./20.</vt:lpstr>
      <vt:lpstr>Anketu su ispunjavali roditelji učenika i učenici od 5. do 8. razreda</vt:lpstr>
      <vt:lpstr>Mišljenja roditelja i učenika</vt:lpstr>
      <vt:lpstr>Mišljenja roditelja i učenika</vt:lpstr>
      <vt:lpstr>Mišljenja roditelja i učenika</vt:lpstr>
      <vt:lpstr>Mišljenja roditelja i učenika</vt:lpstr>
      <vt:lpstr>Mišljenja roditelja i učenika</vt:lpstr>
      <vt:lpstr>Mišljenja roditelja i učenika</vt:lpstr>
      <vt:lpstr>Mišljenje roditelja</vt:lpstr>
      <vt:lpstr>Mišljenja roditelja i učenika</vt:lpstr>
      <vt:lpstr>Mišljenja roditelja i učenika</vt:lpstr>
      <vt:lpstr>Mišljenja roditelja i učenika</vt:lpstr>
      <vt:lpstr>Mišljenje roditelja</vt:lpstr>
      <vt:lpstr>Mišljenja roditelja i učenika</vt:lpstr>
      <vt:lpstr>Mišljenja roditelja i učenika</vt:lpstr>
      <vt:lpstr>Mišljenje roditelja</vt:lpstr>
      <vt:lpstr>Roditelji i učenici ocjenjuju</vt:lpstr>
      <vt:lpstr>Roditelji i učenici ocjenjuju</vt:lpstr>
      <vt:lpstr>Roditelji ocjenjuju</vt:lpstr>
      <vt:lpstr>Roditelji i učenici ocjenjuju</vt:lpstr>
      <vt:lpstr>Roditelji i učenici ocjenjuju</vt:lpstr>
      <vt:lpstr>Roditelji ocjenjuju</vt:lpstr>
      <vt:lpstr>Roditelji ocjenjuju</vt:lpstr>
      <vt:lpstr>Mišljenja učenika</vt:lpstr>
      <vt:lpstr>Mišljenja učenika</vt:lpstr>
      <vt:lpstr>MIŠLJENJA RODITELJA o online nastavi:  Najpozitivnija stvar online nastave u našoj školi... </vt:lpstr>
      <vt:lpstr>    NAJPOZITIVNIJA stvar online nastave  u našoj školi...</vt:lpstr>
      <vt:lpstr>NAJPOZITIVNIJA stvar online nastave  u našoj školi... </vt:lpstr>
      <vt:lpstr>NAJPOZITIVNIJA stvar online nastave  u našoj školi... </vt:lpstr>
      <vt:lpstr>NAJPOZITIVNIJA stvar online nastave  u našoj školi... </vt:lpstr>
      <vt:lpstr>NAJPOZITIVNIJA stvar online nastave  u našoj školi...</vt:lpstr>
      <vt:lpstr>NAJPOZITIVNIJA stvar online nastave  u našoj školi... </vt:lpstr>
      <vt:lpstr>MIŠLJENJA roditelja o online nastavi:  Najnegativnija stvar online nastave u našoj školi...</vt:lpstr>
      <vt:lpstr>NAJNEGATIVNIJA stvar online nastave  u našoj školi...</vt:lpstr>
      <vt:lpstr>NAJNEGATIVNIJA stvar online nastave  u našoj školi...</vt:lpstr>
      <vt:lpstr>NAJNEGATIVNIJA stvar online nastave  u našoj školi...</vt:lpstr>
      <vt:lpstr>NAJNEGATIVNIJA stvar online nastave  u našoj školi...</vt:lpstr>
      <vt:lpstr>NAJNEGATIVNIJA stvar online nastave  u našoj školi...</vt:lpstr>
      <vt:lpstr>NAJNEGATIVNIJA stvar online nastave  u našoj školi...</vt:lpstr>
      <vt:lpstr> PORUKE roditelja  nastavnicima i nastavnicama naše škole</vt:lpstr>
      <vt:lpstr>PORUKE roditelja  nastavnicima i nastavnicama naše šk</vt:lpstr>
      <vt:lpstr>PORUKE roditelja  nastavnicima i nastavnicama naše šk</vt:lpstr>
      <vt:lpstr>PORUKE roditelja  nastavnicima i nastavnicama naše šk</vt:lpstr>
      <vt:lpstr>PORUKE roditelja  nastavnicima i nastavnicama naše šk</vt:lpstr>
      <vt:lpstr>PORUKE roditelja  nastavnicima i nastavnicama naše šk</vt:lpstr>
      <vt:lpstr>PORUKE roditelja  nastavnicima i nastavnicama naše šk</vt:lpstr>
      <vt:lpstr>PORUKE roditelja  nastavnicima i nastavnicama naše šk</vt:lpstr>
      <vt:lpstr>PORUKE roditelja  nastavnicima i nastavnicama naše šk</vt:lpstr>
      <vt:lpstr>Poruke učenika  nastavnicima/ama u školi:</vt:lpstr>
      <vt:lpstr>Poruke učenika  nastavnicima/ama u školi:</vt:lpstr>
      <vt:lpstr>Poruke učenika  nastavnicima/ama u školi:</vt:lpstr>
      <vt:lpstr>Poruke učenika  nastavnicima/ama u školi:</vt:lpstr>
      <vt:lpstr>Poruke učenika  nastavnicima/ama u školi:</vt:lpstr>
      <vt:lpstr>Poruke učenika  nastavnicima/ama u školi:</vt:lpstr>
      <vt:lpstr>Poruke učenika  nastavnicima/ama u školi:</vt:lpstr>
      <vt:lpstr>Poruke učenika  nastavnicima/ama u školi:</vt:lpstr>
      <vt:lpstr>Poruke učenika  nastavnicima/ama u školi:</vt:lpstr>
      <vt:lpstr>Poruke učenika  nastavnicima/ama u školi:</vt:lpstr>
      <vt:lpstr>DODATNI KOMENTARI I PRIJEDLOZI roditelja vezani za online nastavu</vt:lpstr>
      <vt:lpstr>DODATNI KOMENTARI I PRIJEDLOZI roditelja vezani za online nastavu</vt:lpstr>
      <vt:lpstr>DODATNI KOMENTARI I PRIJEDLOZI roditelja vezani za online nastavu</vt:lpstr>
      <vt:lpstr>DODATNI KOMENTARI I PRIJEDLOZI roditelja vezani za online nastavu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NASTAVA NA DALJINU  Stavovi i mišljenja RODITELJA povezani sa situacijom COVID-19  i učenjem i nastavom na daljinu na kraju nastavne godine 2019./20.</dc:title>
  <dc:creator>kORISNIK</dc:creator>
  <cp:lastModifiedBy>kORISNIK</cp:lastModifiedBy>
  <cp:revision>158</cp:revision>
  <dcterms:created xsi:type="dcterms:W3CDTF">2020-08-17T08:43:27Z</dcterms:created>
  <dcterms:modified xsi:type="dcterms:W3CDTF">2020-08-27T15:30:04Z</dcterms:modified>
</cp:coreProperties>
</file>