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23D1F-8503-4B05-923F-527D9D396D2A}" type="datetimeFigureOut">
              <a:rPr lang="hr-HR" smtClean="0"/>
              <a:t>15.12.2015.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B7BB2-B85D-476B-BF99-8029686C2C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3417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CD70BD0-A9CC-45AA-9B7D-4E6619EAC32C}" type="datetimeFigureOut">
              <a:rPr lang="hr-HR" smtClean="0"/>
              <a:t>15.12.2015.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54F5BEE-8426-47F8-B601-BAB7636137AC}" type="slidenum">
              <a:rPr lang="hr-HR" smtClean="0"/>
              <a:t>‹#›</a:t>
            </a:fld>
            <a:endParaRPr lang="hr-H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0BD0-A9CC-45AA-9B7D-4E6619EAC32C}" type="datetimeFigureOut">
              <a:rPr lang="hr-HR" smtClean="0"/>
              <a:t>15.12.2015.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5BEE-8426-47F8-B601-BAB7636137A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0BD0-A9CC-45AA-9B7D-4E6619EAC32C}" type="datetimeFigureOut">
              <a:rPr lang="hr-HR" smtClean="0"/>
              <a:t>15.12.2015.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5BEE-8426-47F8-B601-BAB7636137AC}" type="slidenum">
              <a:rPr lang="hr-HR" smtClean="0"/>
              <a:t>‹#›</a:t>
            </a:fld>
            <a:endParaRPr lang="hr-H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0BD0-A9CC-45AA-9B7D-4E6619EAC32C}" type="datetimeFigureOut">
              <a:rPr lang="hr-HR" smtClean="0"/>
              <a:t>15.12.2015.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5BEE-8426-47F8-B601-BAB7636137AC}" type="slidenum">
              <a:rPr lang="hr-HR" smtClean="0"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CD70BD0-A9CC-45AA-9B7D-4E6619EAC32C}" type="datetimeFigureOut">
              <a:rPr lang="hr-HR" smtClean="0"/>
              <a:t>15.12.2015.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54F5BEE-8426-47F8-B601-BAB7636137AC}" type="slidenum">
              <a:rPr lang="hr-HR" smtClean="0"/>
              <a:t>‹#›</a:t>
            </a:fld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0BD0-A9CC-45AA-9B7D-4E6619EAC32C}" type="datetimeFigureOut">
              <a:rPr lang="hr-HR" smtClean="0"/>
              <a:t>15.12.2015.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5BEE-8426-47F8-B601-BAB7636137AC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0BD0-A9CC-45AA-9B7D-4E6619EAC32C}" type="datetimeFigureOut">
              <a:rPr lang="hr-HR" smtClean="0"/>
              <a:t>15.12.2015.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5BEE-8426-47F8-B601-BAB7636137AC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0BD0-A9CC-45AA-9B7D-4E6619EAC32C}" type="datetimeFigureOut">
              <a:rPr lang="hr-HR" smtClean="0"/>
              <a:t>15.12.2015.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5BEE-8426-47F8-B601-BAB7636137AC}" type="slidenum">
              <a:rPr lang="hr-HR" smtClean="0"/>
              <a:t>‹#›</a:t>
            </a:fld>
            <a:endParaRPr lang="hr-H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0BD0-A9CC-45AA-9B7D-4E6619EAC32C}" type="datetimeFigureOut">
              <a:rPr lang="hr-HR" smtClean="0"/>
              <a:t>15.12.2015.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5BEE-8426-47F8-B601-BAB7636137AC}" type="slidenum">
              <a:rPr lang="hr-HR" smtClean="0"/>
              <a:t>‹#›</a:t>
            </a:fld>
            <a:endParaRPr lang="hr-H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0BD0-A9CC-45AA-9B7D-4E6619EAC32C}" type="datetimeFigureOut">
              <a:rPr lang="hr-HR" smtClean="0"/>
              <a:t>15.12.2015.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5BEE-8426-47F8-B601-BAB7636137AC}" type="slidenum">
              <a:rPr lang="hr-HR" smtClean="0"/>
              <a:t>‹#›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0BD0-A9CC-45AA-9B7D-4E6619EAC32C}" type="datetimeFigureOut">
              <a:rPr lang="hr-HR" smtClean="0"/>
              <a:t>15.12.2015.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5BEE-8426-47F8-B601-BAB7636137AC}" type="slidenum">
              <a:rPr lang="hr-HR" smtClean="0"/>
              <a:t>‹#›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CD70BD0-A9CC-45AA-9B7D-4E6619EAC32C}" type="datetimeFigureOut">
              <a:rPr lang="hr-HR" smtClean="0"/>
              <a:t>15.12.2015.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54F5BEE-8426-47F8-B601-BAB7636137AC}" type="slidenum">
              <a:rPr lang="hr-HR" smtClean="0"/>
              <a:t>‹#›</a:t>
            </a:fld>
            <a:endParaRPr lang="hr-H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tx2">
              <a:lumMod val="20000"/>
              <a:lumOff val="80000"/>
            </a:schemeClr>
          </a:fgClr>
          <a:bgClr>
            <a:schemeClr val="bg2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04856" cy="3744416"/>
          </a:xfrm>
        </p:spPr>
        <p:txBody>
          <a:bodyPr>
            <a:normAutofit fontScale="90000"/>
          </a:bodyPr>
          <a:lstStyle/>
          <a:p>
            <a:r>
              <a:rPr lang="hr-HR" sz="115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TRAPEZ</a:t>
            </a:r>
            <a:br>
              <a:rPr lang="hr-HR" sz="115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hr-HR" sz="6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Izradila:Tatjana Marijanović,8.a</a:t>
            </a:r>
            <a:r>
              <a:rPr lang="hr-HR" sz="115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/>
            </a:r>
            <a:br>
              <a:rPr lang="hr-HR" sz="115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hr-HR" sz="115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0093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bg1"/>
          </a:fgClr>
          <a:bgClr>
            <a:schemeClr val="bg2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Trapez je </a:t>
            </a:r>
            <a:r>
              <a:rPr lang="hr-HR" dirty="0" smtClean="0"/>
              <a:t>četverokut koji ima jedan par usporednih stranica.</a:t>
            </a:r>
          </a:p>
          <a:p>
            <a:r>
              <a:rPr lang="hr-HR" dirty="0" smtClean="0"/>
              <a:t>Dvije usporedne stranice trapeza nazivamo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osnovicama(a i c)</a:t>
            </a:r>
            <a:r>
              <a:rPr lang="hr-HR" dirty="0" smtClean="0"/>
              <a:t>,dok ostale dvije stranice nazivamo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kracima(b i d) trapeza</a:t>
            </a:r>
            <a:r>
              <a:rPr lang="hr-HR" dirty="0" smtClean="0"/>
              <a:t>.</a:t>
            </a:r>
          </a:p>
          <a:p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Duljina visine(v)</a:t>
            </a:r>
            <a:r>
              <a:rPr lang="hr-HR" dirty="0" smtClean="0"/>
              <a:t> trapeza je udaljenost između dviju osnovica trapeza.</a:t>
            </a:r>
          </a:p>
          <a:p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Kutovi uz isti krak </a:t>
            </a:r>
            <a:r>
              <a:rPr lang="hr-HR" dirty="0" smtClean="0"/>
              <a:t>trapeza su suplementarni,tj. zboj veličina im je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180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°</a:t>
            </a:r>
            <a:r>
              <a:rPr lang="hr-HR" dirty="0" smtClean="0">
                <a:latin typeface="Times New Roman"/>
                <a:cs typeface="Times New Roman"/>
              </a:rPr>
              <a:t>.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1276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bg1"/>
          </a:fgClr>
          <a:bgClr>
            <a:schemeClr val="bg2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059832" y="2276872"/>
            <a:ext cx="309634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3039007" y="2240868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120172" y="2257026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3989411" y="320743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3"/>
          </p:cNvCxnSpPr>
          <p:nvPr/>
        </p:nvCxnSpPr>
        <p:spPr>
          <a:xfrm flipH="1">
            <a:off x="1331640" y="2302331"/>
            <a:ext cx="1717912" cy="2494821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4"/>
          </p:cNvCxnSpPr>
          <p:nvPr/>
        </p:nvCxnSpPr>
        <p:spPr>
          <a:xfrm>
            <a:off x="6156176" y="2329034"/>
            <a:ext cx="687591" cy="246811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331640" y="4797152"/>
            <a:ext cx="5548131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331640" y="4761148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6837073" y="4761148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cxnSp>
        <p:nvCxnSpPr>
          <p:cNvPr id="32" name="Straight Connector 31"/>
          <p:cNvCxnSpPr>
            <a:stCxn id="6" idx="3"/>
          </p:cNvCxnSpPr>
          <p:nvPr/>
        </p:nvCxnSpPr>
        <p:spPr>
          <a:xfrm>
            <a:off x="3049552" y="2302331"/>
            <a:ext cx="25459" cy="249482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7" idx="3"/>
          </p:cNvCxnSpPr>
          <p:nvPr/>
        </p:nvCxnSpPr>
        <p:spPr>
          <a:xfrm>
            <a:off x="6130717" y="2318489"/>
            <a:ext cx="61463" cy="251466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843808" y="4509120"/>
            <a:ext cx="231203" cy="28803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6" name="Rectangle 35"/>
          <p:cNvSpPr/>
          <p:nvPr/>
        </p:nvSpPr>
        <p:spPr>
          <a:xfrm>
            <a:off x="6196760" y="4509120"/>
            <a:ext cx="247583" cy="28803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7" name="TextBox 36"/>
          <p:cNvSpPr txBox="1"/>
          <p:nvPr/>
        </p:nvSpPr>
        <p:spPr>
          <a:xfrm>
            <a:off x="1187624" y="48331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A</a:t>
            </a:r>
            <a:endParaRPr lang="hr-HR" dirty="0"/>
          </a:p>
        </p:txBody>
      </p:sp>
      <p:sp>
        <p:nvSpPr>
          <p:cNvPr id="38" name="TextBox 37"/>
          <p:cNvSpPr txBox="1"/>
          <p:nvPr/>
        </p:nvSpPr>
        <p:spPr>
          <a:xfrm>
            <a:off x="6843767" y="4833156"/>
            <a:ext cx="255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B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843808" y="19168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D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012160" y="1932999"/>
            <a:ext cx="432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C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096610" y="4941168"/>
            <a:ext cx="540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a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499971" y="3207430"/>
            <a:ext cx="471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b</a:t>
            </a:r>
            <a:endParaRPr lang="hr-HR" dirty="0"/>
          </a:p>
        </p:txBody>
      </p:sp>
      <p:sp>
        <p:nvSpPr>
          <p:cNvPr id="44" name="TextBox 43"/>
          <p:cNvSpPr txBox="1"/>
          <p:nvPr/>
        </p:nvSpPr>
        <p:spPr>
          <a:xfrm>
            <a:off x="1941138" y="3022764"/>
            <a:ext cx="498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d</a:t>
            </a:r>
            <a:endParaRPr lang="hr-HR" dirty="0"/>
          </a:p>
        </p:txBody>
      </p:sp>
      <p:sp>
        <p:nvSpPr>
          <p:cNvPr id="45" name="TextBox 44"/>
          <p:cNvSpPr txBox="1"/>
          <p:nvPr/>
        </p:nvSpPr>
        <p:spPr>
          <a:xfrm>
            <a:off x="4366962" y="1916832"/>
            <a:ext cx="565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c</a:t>
            </a:r>
            <a:endParaRPr lang="hr-HR" dirty="0"/>
          </a:p>
        </p:txBody>
      </p:sp>
      <p:sp>
        <p:nvSpPr>
          <p:cNvPr id="46" name="TextBox 45"/>
          <p:cNvSpPr txBox="1"/>
          <p:nvPr/>
        </p:nvSpPr>
        <p:spPr>
          <a:xfrm>
            <a:off x="3077411" y="336507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v</a:t>
            </a:r>
            <a:endParaRPr lang="hr-HR" dirty="0"/>
          </a:p>
        </p:txBody>
      </p:sp>
      <p:sp>
        <p:nvSpPr>
          <p:cNvPr id="47" name="TextBox 46"/>
          <p:cNvSpPr txBox="1"/>
          <p:nvPr/>
        </p:nvSpPr>
        <p:spPr>
          <a:xfrm>
            <a:off x="5878689" y="3392096"/>
            <a:ext cx="252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v</a:t>
            </a:r>
            <a:endParaRPr lang="hr-HR" dirty="0"/>
          </a:p>
        </p:txBody>
      </p:sp>
      <p:sp>
        <p:nvSpPr>
          <p:cNvPr id="52" name="Arc 51"/>
          <p:cNvSpPr/>
          <p:nvPr/>
        </p:nvSpPr>
        <p:spPr>
          <a:xfrm rot="7218372">
            <a:off x="2529674" y="1505325"/>
            <a:ext cx="1268998" cy="1045695"/>
          </a:xfrm>
          <a:prstGeom prst="arc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3" name="Arc 52"/>
          <p:cNvSpPr/>
          <p:nvPr/>
        </p:nvSpPr>
        <p:spPr>
          <a:xfrm rot="11619587">
            <a:off x="5799363" y="1892391"/>
            <a:ext cx="1268998" cy="1045695"/>
          </a:xfrm>
          <a:prstGeom prst="arc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4" name="Arc 53"/>
          <p:cNvSpPr/>
          <p:nvPr/>
        </p:nvSpPr>
        <p:spPr>
          <a:xfrm rot="2920702">
            <a:off x="913165" y="3781239"/>
            <a:ext cx="1268998" cy="1045695"/>
          </a:xfrm>
          <a:prstGeom prst="arc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5" name="Arc 54"/>
          <p:cNvSpPr/>
          <p:nvPr/>
        </p:nvSpPr>
        <p:spPr>
          <a:xfrm rot="14286011">
            <a:off x="6518737" y="4339798"/>
            <a:ext cx="747442" cy="590426"/>
          </a:xfrm>
          <a:prstGeom prst="arc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6" name="TextBox 55"/>
          <p:cNvSpPr txBox="1"/>
          <p:nvPr/>
        </p:nvSpPr>
        <p:spPr>
          <a:xfrm>
            <a:off x="1763688" y="4304086"/>
            <a:ext cx="17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1</a:t>
            </a:r>
            <a:endParaRPr lang="hr-HR" dirty="0"/>
          </a:p>
        </p:txBody>
      </p:sp>
      <p:sp>
        <p:nvSpPr>
          <p:cNvPr id="57" name="TextBox 56"/>
          <p:cNvSpPr txBox="1"/>
          <p:nvPr/>
        </p:nvSpPr>
        <p:spPr>
          <a:xfrm>
            <a:off x="6620688" y="4463824"/>
            <a:ext cx="75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1</a:t>
            </a:r>
            <a:endParaRPr lang="hr-HR" dirty="0"/>
          </a:p>
        </p:txBody>
      </p:sp>
      <p:sp>
        <p:nvSpPr>
          <p:cNvPr id="60" name="TextBox 59"/>
          <p:cNvSpPr txBox="1"/>
          <p:nvPr/>
        </p:nvSpPr>
        <p:spPr>
          <a:xfrm>
            <a:off x="3118331" y="2240868"/>
            <a:ext cx="111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2</a:t>
            </a:r>
            <a:endParaRPr lang="hr-HR" dirty="0"/>
          </a:p>
        </p:txBody>
      </p:sp>
      <p:sp>
        <p:nvSpPr>
          <p:cNvPr id="61" name="TextBox 60"/>
          <p:cNvSpPr txBox="1"/>
          <p:nvPr/>
        </p:nvSpPr>
        <p:spPr>
          <a:xfrm>
            <a:off x="5886146" y="2272454"/>
            <a:ext cx="126014" cy="375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2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3273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/>
      <p:bldP spid="38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7" grpId="0"/>
      <p:bldP spid="52" grpId="0" animBg="1"/>
      <p:bldP spid="53" grpId="0" animBg="1"/>
      <p:bldP spid="54" grpId="0" animBg="1"/>
      <p:bldP spid="55" grpId="0" animBg="1"/>
      <p:bldP spid="56" grpId="0"/>
      <p:bldP spid="57" grpId="0"/>
      <p:bldP spid="60" grpId="0"/>
      <p:bldP spid="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bg1"/>
          </a:fgClr>
          <a:bgClr>
            <a:schemeClr val="bg2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OPSEG:</a:t>
            </a:r>
          </a:p>
          <a:p>
            <a:r>
              <a:rPr lang="hr-HR" sz="3600" dirty="0" smtClean="0"/>
              <a:t>o=a+b+c+d</a:t>
            </a:r>
          </a:p>
          <a:p>
            <a:endParaRPr lang="hr-HR" sz="3600" dirty="0" smtClean="0"/>
          </a:p>
          <a:p>
            <a:r>
              <a:rPr lang="hr-H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POVRŠINA:</a:t>
            </a:r>
          </a:p>
          <a:p>
            <a:r>
              <a:rPr lang="hr-HR" sz="3600" dirty="0" smtClean="0"/>
              <a:t>P= a+c ×v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475656" y="4308106"/>
            <a:ext cx="7920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70111" y="4292422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6360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bg1"/>
          </a:fgClr>
          <a:bgClr>
            <a:schemeClr val="bg2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Zanimljivost</a:t>
            </a:r>
            <a:r>
              <a:rPr lang="hr-HR" sz="3600" dirty="0" smtClean="0"/>
              <a:t>:</a:t>
            </a:r>
          </a:p>
          <a:p>
            <a:r>
              <a:rPr lang="hr-HR" sz="2800" dirty="0" smtClean="0"/>
              <a:t>Riječ </a:t>
            </a:r>
            <a:r>
              <a:rPr lang="hr-H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trapez</a:t>
            </a:r>
            <a:r>
              <a:rPr lang="hr-HR" sz="2800" dirty="0" smtClean="0"/>
              <a:t> dolazi od </a:t>
            </a:r>
            <a:r>
              <a:rPr lang="hr-H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latinske riječi</a:t>
            </a:r>
            <a:r>
              <a:rPr lang="hr-HR" sz="2800" dirty="0" smtClean="0"/>
              <a:t> </a:t>
            </a:r>
            <a:r>
              <a:rPr lang="hr-H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trapezium</a:t>
            </a:r>
            <a:r>
              <a:rPr lang="hr-HR" sz="2800" dirty="0" smtClean="0"/>
              <a:t>,što znači </a:t>
            </a:r>
            <a:r>
              <a:rPr lang="hr-H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mali stol,stolić</a:t>
            </a:r>
            <a:r>
              <a:rPr lang="hr-HR" sz="2800" dirty="0" smtClean="0"/>
              <a:t>.</a:t>
            </a:r>
          </a:p>
          <a:p>
            <a:r>
              <a:rPr lang="hr-HR" sz="2800" dirty="0" smtClean="0"/>
              <a:t>Riječ </a:t>
            </a:r>
            <a:r>
              <a:rPr lang="hr-H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trapez</a:t>
            </a:r>
            <a:r>
              <a:rPr lang="hr-HR" sz="2800" dirty="0" smtClean="0"/>
              <a:t> je prvi upotrijebio </a:t>
            </a:r>
            <a:r>
              <a:rPr lang="hr-H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Marinus Proclus</a:t>
            </a:r>
            <a:r>
              <a:rPr lang="hr-HR" sz="2800" dirty="0" smtClean="0"/>
              <a:t> u svojim komentarima </a:t>
            </a:r>
            <a:r>
              <a:rPr lang="hr-H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prve knjige Euklidova djela Elementi.</a:t>
            </a:r>
          </a:p>
          <a:p>
            <a:r>
              <a:rPr lang="hr-HR" sz="2400" dirty="0" smtClean="0"/>
              <a:t>Postoje i trapez hlače koje su danas opet u modi.</a:t>
            </a:r>
            <a:endParaRPr lang="hr-HR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131" y="4642115"/>
            <a:ext cx="1656184" cy="161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81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bg1"/>
          </a:fgClr>
          <a:bgClr>
            <a:schemeClr val="bg2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Vrste trapeza:</a:t>
            </a:r>
          </a:p>
          <a:p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pravokutni</a:t>
            </a:r>
            <a:r>
              <a:rPr lang="hr-HR" dirty="0" smtClean="0"/>
              <a:t>(ima dva prava kuta)</a:t>
            </a:r>
          </a:p>
          <a:p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jednakokračni</a:t>
            </a:r>
            <a:r>
              <a:rPr lang="hr-HR" dirty="0" smtClean="0"/>
              <a:t>(ima dva jednaka kraka)</a:t>
            </a:r>
          </a:p>
          <a:p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tangencijalni</a:t>
            </a:r>
            <a:r>
              <a:rPr lang="hr-HR" dirty="0" smtClean="0"/>
              <a:t>(trapez kojemu možemo upisati kružnicu)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0271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bg1"/>
          </a:fgClr>
          <a:bgClr>
            <a:schemeClr val="bg2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JEDNAKOKRAČAN TRAPEZ:</a:t>
            </a:r>
          </a:p>
          <a:p>
            <a:r>
              <a:rPr lang="hr-HR" dirty="0" smtClean="0"/>
              <a:t>Trapez kojemu su kraci jednakih duljina.</a:t>
            </a:r>
          </a:p>
          <a:p>
            <a:r>
              <a:rPr lang="hr-HR" dirty="0" smtClean="0"/>
              <a:t>Kutovi uz osnovicu jednakih su veličina.</a:t>
            </a:r>
          </a:p>
          <a:p>
            <a:r>
              <a:rPr lang="hr-HR" dirty="0" smtClean="0"/>
              <a:t>Jednakokračan trapez ABCD je dvjema visinama</a:t>
            </a:r>
            <a:r>
              <a:rPr lang="hr-HR" dirty="0"/>
              <a:t> </a:t>
            </a:r>
            <a:r>
              <a:rPr lang="hr-HR" dirty="0" smtClean="0"/>
              <a:t>CF i DE podijeljen na pravokutnik EFCD te na dva sukladna pravokutna trokuta,     AED i      FBC</a:t>
            </a:r>
          </a:p>
          <a:p>
            <a:r>
              <a:rPr lang="hr-HR" b="1" dirty="0" smtClean="0"/>
              <a:t>Pitagorin poučak glasi: b</a:t>
            </a:r>
            <a:r>
              <a:rPr lang="hr-HR" b="1" dirty="0" smtClean="0">
                <a:latin typeface="Times New Roman"/>
                <a:cs typeface="Times New Roman"/>
              </a:rPr>
              <a:t>²=v²+</a:t>
            </a:r>
            <a:r>
              <a:rPr lang="hr-HR" b="1" u="sng" dirty="0" smtClean="0">
                <a:latin typeface="Times New Roman"/>
                <a:cs typeface="Times New Roman"/>
              </a:rPr>
              <a:t>(a-c)²</a:t>
            </a:r>
          </a:p>
          <a:p>
            <a:r>
              <a:rPr lang="hr-HR" b="1" dirty="0" smtClean="0">
                <a:latin typeface="Times New Roman"/>
                <a:cs typeface="Times New Roman"/>
              </a:rPr>
              <a:t>POVRŠINA: P=</a:t>
            </a:r>
            <a:r>
              <a:rPr lang="hr-HR" b="1" u="sng" dirty="0" err="1" smtClean="0">
                <a:latin typeface="Times New Roman"/>
                <a:cs typeface="Times New Roman"/>
              </a:rPr>
              <a:t>a+c</a:t>
            </a:r>
            <a:r>
              <a:rPr lang="hr-HR" b="1" dirty="0" smtClean="0">
                <a:latin typeface="Times New Roman"/>
                <a:cs typeface="Times New Roman"/>
              </a:rPr>
              <a:t> </a:t>
            </a:r>
            <a:r>
              <a:rPr lang="hr-HR" b="1" dirty="0" smtClean="0">
                <a:latin typeface="Times New Roman"/>
                <a:cs typeface="Times New Roman"/>
              </a:rPr>
              <a:t>x2</a:t>
            </a:r>
            <a:endParaRPr lang="hr-HR" b="1" dirty="0" smtClean="0">
              <a:latin typeface="Times New Roman"/>
              <a:cs typeface="Times New Roman"/>
            </a:endParaRPr>
          </a:p>
          <a:p>
            <a:endParaRPr lang="hr-HR" b="1" dirty="0" smtClean="0">
              <a:latin typeface="Times New Roman"/>
              <a:cs typeface="Times New Roman"/>
            </a:endParaRPr>
          </a:p>
          <a:p>
            <a:r>
              <a:rPr lang="hr-HR" b="1" dirty="0" smtClean="0">
                <a:latin typeface="Times New Roman"/>
                <a:cs typeface="Times New Roman"/>
              </a:rPr>
              <a:t>OPSEG: o=a+2b+c</a:t>
            </a:r>
            <a:endParaRPr lang="hr-HR" b="1" dirty="0">
              <a:latin typeface="Times New Roman"/>
              <a:cs typeface="Times New Roman"/>
            </a:endParaRPr>
          </a:p>
        </p:txBody>
      </p:sp>
      <p:sp>
        <p:nvSpPr>
          <p:cNvPr id="5" name="Right Triangle 4"/>
          <p:cNvSpPr/>
          <p:nvPr/>
        </p:nvSpPr>
        <p:spPr>
          <a:xfrm>
            <a:off x="3491880" y="3501008"/>
            <a:ext cx="360040" cy="28803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ight Triangle 5"/>
          <p:cNvSpPr/>
          <p:nvPr/>
        </p:nvSpPr>
        <p:spPr>
          <a:xfrm>
            <a:off x="4716016" y="3501008"/>
            <a:ext cx="432048" cy="28803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>
            <a:off x="8028384" y="2708920"/>
            <a:ext cx="504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71600" y="3068960"/>
            <a:ext cx="504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236738" y="4297925"/>
            <a:ext cx="631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smtClean="0"/>
              <a:t>(</a:t>
            </a:r>
            <a:r>
              <a:rPr lang="hr-HR" b="1" smtClean="0"/>
              <a:t>2)</a:t>
            </a:r>
            <a:endParaRPr lang="hr-HR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071664" y="477222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2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54358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bg1"/>
          </a:fgClr>
          <a:bgClr>
            <a:schemeClr val="bg2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15816" y="2204864"/>
            <a:ext cx="3024336" cy="23762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bg1"/>
              </a:solidFill>
            </a:endParaRPr>
          </a:p>
        </p:txBody>
      </p:sp>
      <p:sp>
        <p:nvSpPr>
          <p:cNvPr id="5" name="Right Triangle 4"/>
          <p:cNvSpPr/>
          <p:nvPr/>
        </p:nvSpPr>
        <p:spPr>
          <a:xfrm>
            <a:off x="5940152" y="2204864"/>
            <a:ext cx="1008112" cy="2376264"/>
          </a:xfrm>
          <a:prstGeom prst="rtTriangl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>
            <a:off x="2915816" y="2204864"/>
            <a:ext cx="0" cy="23762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907704" y="2204864"/>
            <a:ext cx="1008112" cy="23762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907704" y="4581128"/>
            <a:ext cx="122413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1848840" y="4484880"/>
            <a:ext cx="117728" cy="11730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5" name="Oval 24"/>
          <p:cNvSpPr/>
          <p:nvPr/>
        </p:nvSpPr>
        <p:spPr>
          <a:xfrm>
            <a:off x="2856952" y="2146209"/>
            <a:ext cx="117728" cy="11730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6" name="Oval 25"/>
          <p:cNvSpPr/>
          <p:nvPr/>
        </p:nvSpPr>
        <p:spPr>
          <a:xfrm>
            <a:off x="5881288" y="2182381"/>
            <a:ext cx="117728" cy="11730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7" name="Oval 26"/>
          <p:cNvSpPr/>
          <p:nvPr/>
        </p:nvSpPr>
        <p:spPr>
          <a:xfrm>
            <a:off x="2856952" y="4522473"/>
            <a:ext cx="117728" cy="11730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8" name="Oval 27"/>
          <p:cNvSpPr/>
          <p:nvPr/>
        </p:nvSpPr>
        <p:spPr>
          <a:xfrm>
            <a:off x="5881288" y="4522473"/>
            <a:ext cx="117728" cy="11730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9" name="Oval 28"/>
          <p:cNvSpPr/>
          <p:nvPr/>
        </p:nvSpPr>
        <p:spPr>
          <a:xfrm>
            <a:off x="6830536" y="4510877"/>
            <a:ext cx="117728" cy="11730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0" name="TextBox 29"/>
          <p:cNvSpPr txBox="1"/>
          <p:nvPr/>
        </p:nvSpPr>
        <p:spPr>
          <a:xfrm>
            <a:off x="2974680" y="3212976"/>
            <a:ext cx="37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v</a:t>
            </a:r>
            <a:endParaRPr lang="hr-HR" dirty="0"/>
          </a:p>
        </p:txBody>
      </p:sp>
      <p:sp>
        <p:nvSpPr>
          <p:cNvPr id="31" name="TextBox 30"/>
          <p:cNvSpPr txBox="1"/>
          <p:nvPr/>
        </p:nvSpPr>
        <p:spPr>
          <a:xfrm>
            <a:off x="5591498" y="3284140"/>
            <a:ext cx="445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v</a:t>
            </a:r>
            <a:endParaRPr lang="hr-HR" dirty="0"/>
          </a:p>
        </p:txBody>
      </p:sp>
      <p:sp>
        <p:nvSpPr>
          <p:cNvPr id="32" name="TextBox 31"/>
          <p:cNvSpPr txBox="1"/>
          <p:nvPr/>
        </p:nvSpPr>
        <p:spPr>
          <a:xfrm>
            <a:off x="1691680" y="463978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A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796865" y="4639782"/>
            <a:ext cx="45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B</a:t>
            </a:r>
            <a:endParaRPr lang="hr-HR" dirty="0"/>
          </a:p>
        </p:txBody>
      </p:sp>
      <p:sp>
        <p:nvSpPr>
          <p:cNvPr id="34" name="TextBox 33"/>
          <p:cNvSpPr txBox="1"/>
          <p:nvPr/>
        </p:nvSpPr>
        <p:spPr>
          <a:xfrm>
            <a:off x="5881288" y="18355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C</a:t>
            </a:r>
            <a:endParaRPr lang="hr-HR" dirty="0"/>
          </a:p>
        </p:txBody>
      </p:sp>
      <p:sp>
        <p:nvSpPr>
          <p:cNvPr id="35" name="TextBox 34"/>
          <p:cNvSpPr txBox="1"/>
          <p:nvPr/>
        </p:nvSpPr>
        <p:spPr>
          <a:xfrm>
            <a:off x="2699792" y="179812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D</a:t>
            </a:r>
            <a:endParaRPr lang="hr-HR" dirty="0"/>
          </a:p>
        </p:txBody>
      </p:sp>
      <p:sp>
        <p:nvSpPr>
          <p:cNvPr id="36" name="TextBox 35"/>
          <p:cNvSpPr txBox="1"/>
          <p:nvPr/>
        </p:nvSpPr>
        <p:spPr>
          <a:xfrm>
            <a:off x="2762949" y="464146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E</a:t>
            </a:r>
            <a:endParaRPr lang="hr-HR" dirty="0"/>
          </a:p>
        </p:txBody>
      </p:sp>
      <p:sp>
        <p:nvSpPr>
          <p:cNvPr id="37" name="TextBox 36"/>
          <p:cNvSpPr txBox="1"/>
          <p:nvPr/>
        </p:nvSpPr>
        <p:spPr>
          <a:xfrm>
            <a:off x="5776420" y="4641467"/>
            <a:ext cx="445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F</a:t>
            </a:r>
            <a:endParaRPr lang="hr-HR" dirty="0"/>
          </a:p>
        </p:txBody>
      </p:sp>
      <p:sp>
        <p:nvSpPr>
          <p:cNvPr id="38" name="TextBox 37"/>
          <p:cNvSpPr txBox="1"/>
          <p:nvPr/>
        </p:nvSpPr>
        <p:spPr>
          <a:xfrm>
            <a:off x="2260616" y="4603946"/>
            <a:ext cx="2648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/>
              <a:t>X</a:t>
            </a:r>
            <a:endParaRPr lang="hr-HR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6290013" y="4641467"/>
            <a:ext cx="1865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100" dirty="0" smtClean="0"/>
              <a:t>X</a:t>
            </a:r>
            <a:endParaRPr lang="hr-HR" sz="1100" dirty="0"/>
          </a:p>
        </p:txBody>
      </p:sp>
      <p:sp>
        <p:nvSpPr>
          <p:cNvPr id="40" name="TextBox 39"/>
          <p:cNvSpPr txBox="1"/>
          <p:nvPr/>
        </p:nvSpPr>
        <p:spPr>
          <a:xfrm>
            <a:off x="4067944" y="462067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a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054728" y="3028310"/>
            <a:ext cx="411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b</a:t>
            </a:r>
            <a:endParaRPr lang="hr-HR" dirty="0"/>
          </a:p>
        </p:txBody>
      </p:sp>
      <p:sp>
        <p:nvSpPr>
          <p:cNvPr id="42" name="TextBox 41"/>
          <p:cNvSpPr txBox="1"/>
          <p:nvPr/>
        </p:nvSpPr>
        <p:spPr>
          <a:xfrm>
            <a:off x="6535469" y="3111268"/>
            <a:ext cx="353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b</a:t>
            </a:r>
            <a:endParaRPr lang="hr-HR" dirty="0"/>
          </a:p>
        </p:txBody>
      </p:sp>
      <p:sp>
        <p:nvSpPr>
          <p:cNvPr id="43" name="TextBox 42"/>
          <p:cNvSpPr txBox="1"/>
          <p:nvPr/>
        </p:nvSpPr>
        <p:spPr>
          <a:xfrm>
            <a:off x="4175956" y="18364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c</a:t>
            </a:r>
            <a:endParaRPr lang="hr-HR" dirty="0"/>
          </a:p>
        </p:txBody>
      </p:sp>
      <p:sp>
        <p:nvSpPr>
          <p:cNvPr id="44" name="Rectangle 43"/>
          <p:cNvSpPr/>
          <p:nvPr/>
        </p:nvSpPr>
        <p:spPr>
          <a:xfrm>
            <a:off x="2663800" y="4330689"/>
            <a:ext cx="260879" cy="2504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5" name="Rectangle 44"/>
          <p:cNvSpPr/>
          <p:nvPr/>
        </p:nvSpPr>
        <p:spPr>
          <a:xfrm>
            <a:off x="5941842" y="4319093"/>
            <a:ext cx="260879" cy="2504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6" name="Arc 45"/>
          <p:cNvSpPr/>
          <p:nvPr/>
        </p:nvSpPr>
        <p:spPr>
          <a:xfrm>
            <a:off x="1747390" y="4034307"/>
            <a:ext cx="778095" cy="1093642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7" name="Arc 46"/>
          <p:cNvSpPr/>
          <p:nvPr/>
        </p:nvSpPr>
        <p:spPr>
          <a:xfrm rot="14078769">
            <a:off x="6500351" y="3700415"/>
            <a:ext cx="778095" cy="1093642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8" name="TextBox 47"/>
          <p:cNvSpPr txBox="1"/>
          <p:nvPr/>
        </p:nvSpPr>
        <p:spPr>
          <a:xfrm>
            <a:off x="2123728" y="4174202"/>
            <a:ext cx="13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a</a:t>
            </a:r>
            <a:endParaRPr lang="hr-HR" dirty="0"/>
          </a:p>
        </p:txBody>
      </p:sp>
      <p:sp>
        <p:nvSpPr>
          <p:cNvPr id="49" name="TextBox 48"/>
          <p:cNvSpPr txBox="1"/>
          <p:nvPr/>
        </p:nvSpPr>
        <p:spPr>
          <a:xfrm>
            <a:off x="6476605" y="4174202"/>
            <a:ext cx="295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153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bg1"/>
          </a:fgClr>
          <a:bgClr>
            <a:schemeClr val="bg2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b="1" dirty="0" smtClean="0"/>
              <a:t>Zanimljivost:</a:t>
            </a:r>
          </a:p>
          <a:p>
            <a:r>
              <a:rPr lang="hr-HR" dirty="0" smtClean="0"/>
              <a:t>Najbolja građa tijela konja namijenjena za konjske utrke je ona u obliku jednakokračnog trapeza.</a:t>
            </a: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780928"/>
            <a:ext cx="3407601" cy="2839668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H="1">
            <a:off x="2699792" y="3501008"/>
            <a:ext cx="432048" cy="699754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2679592" y="4200762"/>
            <a:ext cx="1859751" cy="12009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4180113" y="3559629"/>
            <a:ext cx="359230" cy="668910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3131840" y="3559629"/>
            <a:ext cx="1048276" cy="28723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560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</TotalTime>
  <Words>232</Words>
  <Application>Microsoft Office PowerPoint</Application>
  <PresentationFormat>Prikaz na zaslonu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7" baseType="lpstr">
      <vt:lpstr>Angsana New</vt:lpstr>
      <vt:lpstr>Bookman Old Style</vt:lpstr>
      <vt:lpstr>Calibri</vt:lpstr>
      <vt:lpstr>Gill Sans MT</vt:lpstr>
      <vt:lpstr>Times New Roman</vt:lpstr>
      <vt:lpstr>Wingdings</vt:lpstr>
      <vt:lpstr>Wingdings 3</vt:lpstr>
      <vt:lpstr>Origin</vt:lpstr>
      <vt:lpstr>TRAPEZ Izradila:Tatjana Marijanović,8.a 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 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TRAPEZ Izradila:Tatjana Marijanović,8.a</dc:title>
  <dc:creator>Marijanovic Ivana</dc:creator>
  <cp:lastModifiedBy>Skola</cp:lastModifiedBy>
  <cp:revision>25</cp:revision>
  <dcterms:created xsi:type="dcterms:W3CDTF">2015-12-10T17:15:36Z</dcterms:created>
  <dcterms:modified xsi:type="dcterms:W3CDTF">2015-12-15T09:11:22Z</dcterms:modified>
</cp:coreProperties>
</file>