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21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51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AB3F-FB02-453D-BD1B-8B54CA933146}" type="datetimeFigureOut">
              <a:rPr lang="sr-Latn-CS" smtClean="0"/>
              <a:pPr/>
              <a:t>24.11.2015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5E0-8057-42F9-8579-D0E2F64CA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AB3F-FB02-453D-BD1B-8B54CA933146}" type="datetimeFigureOut">
              <a:rPr lang="sr-Latn-CS" smtClean="0"/>
              <a:pPr/>
              <a:t>24.11.2015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5E0-8057-42F9-8579-D0E2F64CA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AB3F-FB02-453D-BD1B-8B54CA933146}" type="datetimeFigureOut">
              <a:rPr lang="sr-Latn-CS" smtClean="0"/>
              <a:pPr/>
              <a:t>24.11.2015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5E0-8057-42F9-8579-D0E2F64CA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AB3F-FB02-453D-BD1B-8B54CA933146}" type="datetimeFigureOut">
              <a:rPr lang="sr-Latn-CS" smtClean="0"/>
              <a:pPr/>
              <a:t>24.11.2015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5E0-8057-42F9-8579-D0E2F64CA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AB3F-FB02-453D-BD1B-8B54CA933146}" type="datetimeFigureOut">
              <a:rPr lang="sr-Latn-CS" smtClean="0"/>
              <a:pPr/>
              <a:t>24.11.2015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5E0-8057-42F9-8579-D0E2F64CA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AB3F-FB02-453D-BD1B-8B54CA933146}" type="datetimeFigureOut">
              <a:rPr lang="sr-Latn-CS" smtClean="0"/>
              <a:pPr/>
              <a:t>24.11.2015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5E0-8057-42F9-8579-D0E2F64CA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AB3F-FB02-453D-BD1B-8B54CA933146}" type="datetimeFigureOut">
              <a:rPr lang="sr-Latn-CS" smtClean="0"/>
              <a:pPr/>
              <a:t>24.11.2015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5E0-8057-42F9-8579-D0E2F64CA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AB3F-FB02-453D-BD1B-8B54CA933146}" type="datetimeFigureOut">
              <a:rPr lang="sr-Latn-CS" smtClean="0"/>
              <a:pPr/>
              <a:t>24.11.2015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5E0-8057-42F9-8579-D0E2F64CA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AB3F-FB02-453D-BD1B-8B54CA933146}" type="datetimeFigureOut">
              <a:rPr lang="sr-Latn-CS" smtClean="0"/>
              <a:pPr/>
              <a:t>24.11.2015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5E0-8057-42F9-8579-D0E2F64CA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AB3F-FB02-453D-BD1B-8B54CA933146}" type="datetimeFigureOut">
              <a:rPr lang="sr-Latn-CS" smtClean="0"/>
              <a:pPr/>
              <a:t>24.11.2015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5E0-8057-42F9-8579-D0E2F64CA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AB3F-FB02-453D-BD1B-8B54CA933146}" type="datetimeFigureOut">
              <a:rPr lang="sr-Latn-CS" smtClean="0"/>
              <a:pPr/>
              <a:t>24.11.2015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45E0-8057-42F9-8579-D0E2F64CA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CAB3F-FB02-453D-BD1B-8B54CA933146}" type="datetimeFigureOut">
              <a:rPr lang="sr-Latn-CS" smtClean="0"/>
              <a:pPr/>
              <a:t>24.11.2015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945E0-8057-42F9-8579-D0E2F64CAAC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sz="8000" dirty="0" smtClean="0">
                <a:solidFill>
                  <a:srgbClr val="FFFF00"/>
                </a:solidFill>
                <a:latin typeface="BankGothic Md BT" pitchFamily="34" charset="0"/>
              </a:rPr>
              <a:t>RAZLOMCI U KUHINJI </a:t>
            </a:r>
            <a:r>
              <a:rPr lang="hr-HR" sz="8000" dirty="0" smtClean="0">
                <a:solidFill>
                  <a:srgbClr val="FFFF00"/>
                </a:solidFill>
                <a:latin typeface="BankGothic Md BT" pitchFamily="34" charset="0"/>
                <a:sym typeface="Wingdings" pitchFamily="2" charset="2"/>
              </a:rPr>
              <a:t></a:t>
            </a:r>
            <a:endParaRPr lang="hr-HR" sz="8000" dirty="0">
              <a:solidFill>
                <a:schemeClr val="tx1">
                  <a:lumMod val="95000"/>
                  <a:lumOff val="5000"/>
                </a:schemeClr>
              </a:solidFill>
              <a:latin typeface="BankGothic Md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0"/>
            <a:ext cx="8043890" cy="1071546"/>
          </a:xfrm>
        </p:spPr>
        <p:txBody>
          <a:bodyPr>
            <a:normAutofit fontScale="90000"/>
          </a:bodyPr>
          <a:lstStyle/>
          <a:p>
            <a:r>
              <a:rPr lang="hr-HR" sz="4800" dirty="0" smtClean="0">
                <a:solidFill>
                  <a:srgbClr val="FFFF00"/>
                </a:solidFill>
                <a:latin typeface="Arial Rounded MT Bold" pitchFamily="34" charset="0"/>
              </a:rPr>
              <a:t>ZAGREBAČKE KREMŠNITE</a:t>
            </a:r>
            <a:endParaRPr lang="hr-HR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829576" cy="1993900"/>
          </a:xfrm>
        </p:spPr>
        <p:txBody>
          <a:bodyPr>
            <a:normAutofit/>
          </a:bodyPr>
          <a:lstStyle/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2 dcl slatkog vrhnja = 2/10 l slatkog vrhnja</a:t>
            </a:r>
          </a:p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2 dcl = 0.2 l </a:t>
            </a:r>
          </a:p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Ako se iskoristi 2 dcl slatkog vrhnja, koliko dcl ostaje? Koliko je to litara?</a:t>
            </a:r>
          </a:p>
          <a:p>
            <a:pPr marL="342900" indent="-342900">
              <a:buAutoNum type="alphaLcParenR"/>
            </a:pPr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10 dcl-2 dcl=8 dcl    Ostaje 8 dcl.</a:t>
            </a:r>
          </a:p>
          <a:p>
            <a:pPr marL="342900" indent="-342900"/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b)  8 dcl = 8/10 l = 0.8 l</a:t>
            </a:r>
          </a:p>
          <a:p>
            <a:endParaRPr lang="hr-HR" sz="1800" dirty="0">
              <a:solidFill>
                <a:schemeClr val="tx1">
                  <a:lumMod val="95000"/>
                  <a:lumOff val="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7" name="Rezervirano mjesto sadržaja 6" descr="vrhnje za šla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3500414"/>
            <a:ext cx="4857784" cy="3357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0"/>
            <a:ext cx="8472518" cy="1162050"/>
          </a:xfrm>
        </p:spPr>
        <p:txBody>
          <a:bodyPr>
            <a:normAutofit/>
          </a:bodyPr>
          <a:lstStyle/>
          <a:p>
            <a:r>
              <a:rPr lang="hr-HR" sz="4800" dirty="0" smtClean="0">
                <a:solidFill>
                  <a:srgbClr val="FFFF00"/>
                </a:solidFill>
                <a:latin typeface="Arial Rounded MT Bold" pitchFamily="34" charset="0"/>
              </a:rPr>
              <a:t>ZAGREBAČKE KREMŠNITE </a:t>
            </a:r>
            <a:endParaRPr lang="hr-HR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57158" y="2143116"/>
            <a:ext cx="5286412" cy="2643206"/>
          </a:xfrm>
        </p:spPr>
        <p:txBody>
          <a:bodyPr>
            <a:normAutofit/>
          </a:bodyPr>
          <a:lstStyle/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20 dag čokolade za kuhanje = 20/100 kg</a:t>
            </a:r>
          </a:p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20 dag = 200 g = 200/1000 kg</a:t>
            </a:r>
          </a:p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• čokolada ima 300 g</a:t>
            </a:r>
          </a:p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PITANJE: Koji dio čokolade je iskorišten? </a:t>
            </a:r>
          </a:p>
          <a:p>
            <a:pPr marL="342900" indent="-342900"/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                   Iskorišteno </a:t>
            </a:r>
            <a:r>
              <a:rPr lang="hr-HR" sz="18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je </a:t>
            </a:r>
            <a:r>
              <a:rPr lang="hr-HR" sz="180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2/3 </a:t>
            </a:r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čokolade.</a:t>
            </a:r>
          </a:p>
          <a:p>
            <a:pPr>
              <a:buNone/>
            </a:pPr>
            <a:endParaRPr lang="hr-HR" dirty="0" smtClean="0"/>
          </a:p>
        </p:txBody>
      </p:sp>
      <p:pic>
        <p:nvPicPr>
          <p:cNvPr id="7" name="Rezervirano mjesto sadržaja 6" descr="čokolada za kuh.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29322" y="1285860"/>
            <a:ext cx="1857388" cy="428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2071702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>
                <a:solidFill>
                  <a:srgbClr val="FFFF00"/>
                </a:solidFill>
              </a:rPr>
              <a:t/>
            </a:r>
            <a:br>
              <a:rPr lang="hr-HR" sz="3600" dirty="0" smtClean="0">
                <a:solidFill>
                  <a:srgbClr val="FFFF00"/>
                </a:solidFill>
              </a:rPr>
            </a:br>
            <a:endParaRPr lang="hr-HR" sz="3600" dirty="0">
              <a:solidFill>
                <a:srgbClr val="FFFF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85786" y="1928802"/>
            <a:ext cx="7858180" cy="221457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hr-HR" sz="8000" dirty="0" smtClean="0">
                <a:solidFill>
                  <a:srgbClr val="FFFF00"/>
                </a:solidFill>
                <a:latin typeface="Blackadder ITC" pitchFamily="82" charset="0"/>
              </a:rPr>
              <a:t>Margareta Obadić 6.c</a:t>
            </a:r>
            <a:endParaRPr lang="hr-HR" sz="8000" dirty="0">
              <a:solidFill>
                <a:srgbClr val="FFFF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14553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sz="4800" dirty="0" smtClean="0">
                <a:solidFill>
                  <a:srgbClr val="FFFF00"/>
                </a:solidFill>
                <a:latin typeface="Arial Rounded MT Bold" pitchFamily="34" charset="0"/>
              </a:rPr>
              <a:t>ZAGREBAČKE KREMŠNITE</a:t>
            </a:r>
            <a:endParaRPr lang="hr-HR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0" y="2285992"/>
            <a:ext cx="8143900" cy="37147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l"/>
            <a:r>
              <a:rPr lang="hr-HR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SASTOJCI:</a:t>
            </a:r>
          </a:p>
          <a:p>
            <a:pPr algn="l"/>
            <a:endParaRPr lang="hr-HR" sz="1800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l"/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1 list lisnatog tijesta</a:t>
            </a:r>
          </a:p>
          <a:p>
            <a:pPr algn="l"/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8 </a:t>
            </a:r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žumanjaka</a:t>
            </a:r>
          </a:p>
          <a:p>
            <a:pPr algn="l"/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10 dag oštrog brašna</a:t>
            </a:r>
          </a:p>
          <a:p>
            <a:pPr algn="l"/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13 dcl mlijeka</a:t>
            </a:r>
          </a:p>
          <a:p>
            <a:pPr algn="l"/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3 vanilin šećera</a:t>
            </a:r>
          </a:p>
          <a:p>
            <a:pPr algn="l"/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25 dag šećera</a:t>
            </a:r>
          </a:p>
          <a:p>
            <a:pPr algn="l"/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2 vrećice želatine</a:t>
            </a:r>
          </a:p>
          <a:p>
            <a:pPr algn="l"/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8 bjelanjaka</a:t>
            </a:r>
          </a:p>
          <a:p>
            <a:pPr algn="l"/>
            <a:r>
              <a:rPr lang="hr-HR" sz="2800" u="sng" dirty="0" smtClean="0">
                <a:solidFill>
                  <a:schemeClr val="tx1"/>
                </a:solidFill>
                <a:latin typeface="Arial Black" pitchFamily="34" charset="0"/>
              </a:rPr>
              <a:t>ZA PRELJEV:</a:t>
            </a:r>
          </a:p>
          <a:p>
            <a:pPr algn="l"/>
            <a:endParaRPr lang="hr-HR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2 dcl slatkog vrhnja</a:t>
            </a:r>
          </a:p>
          <a:p>
            <a:pPr algn="l"/>
            <a:r>
              <a:rPr lang="hr-HR" sz="2000" dirty="0" smtClean="0">
                <a:solidFill>
                  <a:schemeClr val="tx1"/>
                </a:solidFill>
                <a:latin typeface="Arial Black" pitchFamily="34" charset="0"/>
              </a:rPr>
              <a:t>20 dag čokolade za kuhanje</a:t>
            </a:r>
            <a:r>
              <a:rPr lang="hr-HR" sz="2800" dirty="0" smtClean="0">
                <a:latin typeface="Arial Rounded MT Bold" pitchFamily="34" charset="0"/>
              </a:rPr>
              <a:t/>
            </a:r>
            <a:br>
              <a:rPr lang="hr-HR" sz="2800" dirty="0" smtClean="0">
                <a:latin typeface="Arial Rounded MT Bold" pitchFamily="34" charset="0"/>
              </a:rPr>
            </a:br>
            <a:r>
              <a:rPr lang="hr-HR" sz="2800" dirty="0" smtClean="0">
                <a:latin typeface="Arial Rounded MT Bold" pitchFamily="34" charset="0"/>
              </a:rPr>
              <a:t/>
            </a:r>
            <a:br>
              <a:rPr lang="hr-HR" sz="2800" dirty="0" smtClean="0">
                <a:latin typeface="Arial Rounded MT Bold" pitchFamily="34" charset="0"/>
              </a:rPr>
            </a:br>
            <a:r>
              <a:rPr lang="hr-HR" sz="2800" dirty="0" smtClean="0">
                <a:latin typeface="Arial Rounded MT Bold" pitchFamily="34" charset="0"/>
              </a:rPr>
              <a:t/>
            </a:r>
            <a:br>
              <a:rPr lang="hr-HR" sz="2800" dirty="0" smtClean="0">
                <a:latin typeface="Arial Rounded MT Bold" pitchFamily="34" charset="0"/>
              </a:rPr>
            </a:br>
            <a:r>
              <a:rPr lang="hr-HR" sz="2800" dirty="0" smtClean="0">
                <a:latin typeface="Arial Rounded MT Bold" pitchFamily="34" charset="0"/>
              </a:rPr>
              <a:t/>
            </a:r>
            <a:br>
              <a:rPr lang="hr-HR" sz="2800" dirty="0" smtClean="0">
                <a:latin typeface="Arial Rounded MT Bold" pitchFamily="34" charset="0"/>
              </a:rPr>
            </a:br>
            <a:endParaRPr lang="hr-HR" sz="2800" dirty="0" smtClean="0">
              <a:latin typeface="Arial Rounded MT Bold" pitchFamily="34" charset="0"/>
            </a:endParaRPr>
          </a:p>
          <a:p>
            <a:pPr algn="l"/>
            <a:endParaRPr lang="hr-HR" sz="2000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785794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sz="4800" dirty="0" smtClean="0">
                <a:solidFill>
                  <a:srgbClr val="FFFF00"/>
                </a:solidFill>
                <a:latin typeface="Arial Rounded MT Bold" pitchFamily="34" charset="0"/>
              </a:rPr>
              <a:t>ZAGREBAČKE KREMŠNITE</a:t>
            </a:r>
            <a:endParaRPr lang="hr-HR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5" name="Rezervirano mjesto slike 4" descr="žumanjce-300x27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8487" b="8487"/>
          <a:stretch>
            <a:fillRect/>
          </a:stretch>
        </p:blipFill>
        <p:spPr>
          <a:xfrm>
            <a:off x="1785918" y="2418123"/>
            <a:ext cx="5500726" cy="4125545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714348" y="928670"/>
            <a:ext cx="7215238" cy="1357322"/>
          </a:xfrm>
        </p:spPr>
        <p:txBody>
          <a:bodyPr>
            <a:normAutofit/>
          </a:bodyPr>
          <a:lstStyle/>
          <a:p>
            <a:r>
              <a:rPr lang="hr-HR" sz="2800" dirty="0" smtClean="0">
                <a:latin typeface="Arial Rounded MT Bold" pitchFamily="34" charset="0"/>
              </a:rPr>
              <a:t>1 žumanjak = 1/8 svih žumanjaka</a:t>
            </a:r>
          </a:p>
          <a:p>
            <a:r>
              <a:rPr lang="hr-HR" sz="2800" dirty="0" smtClean="0">
                <a:latin typeface="Arial Rounded MT Bold" pitchFamily="34" charset="0"/>
              </a:rPr>
              <a:t>1 žumanjak = ½ cijelog jajeta</a:t>
            </a:r>
            <a:endParaRPr lang="hr-HR" sz="2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785794"/>
          </a:xfrm>
        </p:spPr>
        <p:txBody>
          <a:bodyPr>
            <a:noAutofit/>
          </a:bodyPr>
          <a:lstStyle/>
          <a:p>
            <a:r>
              <a:rPr lang="hr-HR" sz="4800" dirty="0" smtClean="0">
                <a:solidFill>
                  <a:srgbClr val="FFFF00"/>
                </a:solidFill>
                <a:latin typeface="Arial Rounded MT Bold" pitchFamily="34" charset="0"/>
              </a:rPr>
              <a:t>ZAGREBAČKE KREMŠNITE</a:t>
            </a:r>
            <a:endParaRPr lang="hr-HR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5" name="Rezervirano mjesto slike 4" descr="OŠT. BRAŠNO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500" b="12500"/>
          <a:stretch>
            <a:fillRect/>
          </a:stretch>
        </p:blipFill>
        <p:spPr>
          <a:xfrm>
            <a:off x="1785918" y="1071563"/>
            <a:ext cx="5286412" cy="3929073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85720" y="5143512"/>
            <a:ext cx="8572560" cy="1714488"/>
          </a:xfrm>
        </p:spPr>
        <p:txBody>
          <a:bodyPr>
            <a:normAutofit/>
          </a:bodyPr>
          <a:lstStyle/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10 dag brašna = 10/100 kg = 0.10 kg</a:t>
            </a:r>
          </a:p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Ako je u pakiranju 700 g brašna, koliko će brašna u pakiranju ostati ako se potroši 10 dag?</a:t>
            </a:r>
          </a:p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10 dag = 100 g = 100/700 g = 10/70 dag</a:t>
            </a:r>
          </a:p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70/</a:t>
            </a:r>
            <a:r>
              <a:rPr lang="hr-H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70</a:t>
            </a:r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-10/70=60/70    </a:t>
            </a:r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Ostat </a:t>
            </a:r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će 60/70 dag brašna.</a:t>
            </a:r>
          </a:p>
          <a:p>
            <a:endParaRPr lang="hr-HR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Arial Rounded MT Bold" pitchFamily="34" charset="0"/>
            </a:endParaRPr>
          </a:p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 Rounded MT Bold" pitchFamily="34" charset="0"/>
            </a:endParaRPr>
          </a:p>
          <a:p>
            <a:endParaRPr lang="hr-HR" sz="2400" dirty="0">
              <a:solidFill>
                <a:schemeClr val="tx1">
                  <a:lumMod val="95000"/>
                  <a:lumOff val="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282" y="-142900"/>
            <a:ext cx="8643998" cy="1285884"/>
          </a:xfrm>
        </p:spPr>
        <p:txBody>
          <a:bodyPr>
            <a:normAutofit/>
          </a:bodyPr>
          <a:lstStyle/>
          <a:p>
            <a:r>
              <a:rPr lang="hr-HR" sz="4800" dirty="0" smtClean="0">
                <a:solidFill>
                  <a:srgbClr val="FFFF00"/>
                </a:solidFill>
                <a:latin typeface="Arial Rounded MT Bold" pitchFamily="34" charset="0"/>
              </a:rPr>
              <a:t>ZAGREBAČKE KREMŠNITE</a:t>
            </a:r>
            <a:endParaRPr lang="hr-HR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5" name="Rezervirano mjesto slike 4" descr="image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8337" r="18337"/>
          <a:stretch>
            <a:fillRect/>
          </a:stretch>
        </p:blipFill>
        <p:spPr>
          <a:xfrm>
            <a:off x="1643042" y="1214422"/>
            <a:ext cx="4772025" cy="4000528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42844" y="5286388"/>
            <a:ext cx="8358246" cy="1571612"/>
          </a:xfrm>
        </p:spPr>
        <p:txBody>
          <a:bodyPr>
            <a:normAutofit/>
          </a:bodyPr>
          <a:lstStyle/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13 dcl mlijeka = 13/10 l = 1l i 3 dcl mlijeka = 1.3 l mlijeka</a:t>
            </a:r>
          </a:p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Ako u jednu bocu stane 4 dcl mlijeka, koliko je boca potrebno za 13 dcl?</a:t>
            </a:r>
          </a:p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13/4=3 i 1 ost.</a:t>
            </a:r>
          </a:p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ZNAČI: Potrebne su tri boce i ¼  četvrte boce.</a:t>
            </a:r>
          </a:p>
          <a:p>
            <a:endParaRPr lang="hr-HR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Arial Rounded MT Bold" pitchFamily="34" charset="0"/>
            </a:endParaRPr>
          </a:p>
          <a:p>
            <a:endParaRPr lang="hr-HR" sz="2000" dirty="0">
              <a:solidFill>
                <a:schemeClr val="tx1">
                  <a:lumMod val="95000"/>
                  <a:lumOff val="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0"/>
            <a:ext cx="7829576" cy="1142984"/>
          </a:xfrm>
        </p:spPr>
        <p:txBody>
          <a:bodyPr>
            <a:normAutofit fontScale="90000"/>
          </a:bodyPr>
          <a:lstStyle/>
          <a:p>
            <a:r>
              <a:rPr lang="hr-HR" sz="4800" dirty="0" smtClean="0">
                <a:solidFill>
                  <a:srgbClr val="FFFF00"/>
                </a:solidFill>
                <a:latin typeface="Arial Rounded MT Bold" pitchFamily="34" charset="0"/>
              </a:rPr>
              <a:t>ZAGREBAČKE KREMŠNITE</a:t>
            </a:r>
            <a:endParaRPr lang="hr-HR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5" name="Rezervirano mjesto sadržaja 4" descr="VANIL ŠEĆ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3636" y="1643050"/>
            <a:ext cx="2578920" cy="3783822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14282" y="1857364"/>
            <a:ext cx="5572164" cy="3500462"/>
          </a:xfrm>
        </p:spPr>
        <p:txBody>
          <a:bodyPr>
            <a:normAutofit lnSpcReduction="10000"/>
          </a:bodyPr>
          <a:lstStyle/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1 vanil še</a:t>
            </a:r>
            <a:r>
              <a:rPr lang="hr-H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ć</a:t>
            </a:r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er = 10 g = 10/10 dag = 1 dag</a:t>
            </a:r>
          </a:p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3 vanil šećera = 30 g = 30/10 dag = 3 dag</a:t>
            </a:r>
          </a:p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30 g = 30/1000 kg = 0.030 kg</a:t>
            </a:r>
          </a:p>
          <a:p>
            <a:endParaRPr lang="hr-HR" sz="1800" dirty="0">
              <a:solidFill>
                <a:schemeClr val="tx1">
                  <a:lumMod val="95000"/>
                  <a:lumOff val="5000"/>
                </a:schemeClr>
              </a:solidFill>
              <a:latin typeface="Arial Rounded MT Bold" pitchFamily="34" charset="0"/>
            </a:endParaRPr>
          </a:p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Ako u posudi može biti 70 g, koliko će posude zauzeti 3 vanil šećera? Koliko još grama stane u posudu?</a:t>
            </a:r>
          </a:p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a) Vanil šećer će zauzeti </a:t>
            </a:r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3/7 </a:t>
            </a:r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posude.</a:t>
            </a:r>
          </a:p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b) 70g-30g=40g</a:t>
            </a:r>
          </a:p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     U posudu još stane 40 g.</a:t>
            </a:r>
          </a:p>
          <a:p>
            <a:r>
              <a:rPr lang="hr-H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</a:t>
            </a:r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    40g = </a:t>
            </a:r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4/7 </a:t>
            </a:r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posude.</a:t>
            </a:r>
          </a:p>
          <a:p>
            <a:endParaRPr lang="hr-HR" sz="1800" dirty="0">
              <a:solidFill>
                <a:schemeClr val="tx1">
                  <a:lumMod val="95000"/>
                  <a:lumOff val="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72452" cy="1162050"/>
          </a:xfrm>
        </p:spPr>
        <p:txBody>
          <a:bodyPr>
            <a:normAutofit fontScale="90000"/>
          </a:bodyPr>
          <a:lstStyle/>
          <a:p>
            <a:r>
              <a:rPr lang="hr-HR" sz="4800" dirty="0" smtClean="0">
                <a:solidFill>
                  <a:srgbClr val="FFFF00"/>
                </a:solidFill>
                <a:latin typeface="Arial Rounded MT Bold" pitchFamily="34" charset="0"/>
              </a:rPr>
              <a:t>ZAGREBAČKE KREMŠNITE</a:t>
            </a:r>
            <a:endParaRPr lang="hr-HR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5" name="Rezervirano mjesto sadržaja 4" descr="šeć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6116" y="2071678"/>
            <a:ext cx="5111750" cy="2788744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0" y="5072074"/>
            <a:ext cx="9144000" cy="1643074"/>
          </a:xfrm>
        </p:spPr>
        <p:txBody>
          <a:bodyPr>
            <a:normAutofit lnSpcReduction="10000"/>
          </a:bodyPr>
          <a:lstStyle/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25 dag šećera = 25/100 kg</a:t>
            </a:r>
          </a:p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25 dag šećera = 250 g = 250/1000 kg</a:t>
            </a:r>
          </a:p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Koliko dag šećera je ostalo u vrećici od 1 kg nakon što je potrošeno 25 dag?</a:t>
            </a:r>
          </a:p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100-25=75dag            Ostalo je 75 dag šećera.</a:t>
            </a:r>
          </a:p>
          <a:p>
            <a:r>
              <a:rPr lang="hr-H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75 dag = 750 g</a:t>
            </a:r>
          </a:p>
          <a:p>
            <a:endParaRPr lang="hr-HR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155686"/>
          </a:xfrm>
        </p:spPr>
        <p:txBody>
          <a:bodyPr>
            <a:normAutofit fontScale="90000"/>
          </a:bodyPr>
          <a:lstStyle/>
          <a:p>
            <a:r>
              <a:rPr lang="hr-HR" sz="4800" dirty="0" smtClean="0">
                <a:solidFill>
                  <a:srgbClr val="FFFF00"/>
                </a:solidFill>
                <a:latin typeface="Arial Rounded MT Bold" pitchFamily="34" charset="0"/>
              </a:rPr>
              <a:t>ZAGREBAČKE KREMŠNITE</a:t>
            </a:r>
            <a:endParaRPr lang="hr-HR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5" name="Rezervirano mjesto sadržaja 4" descr="želatin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428736"/>
            <a:ext cx="2857514" cy="2857514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57620" y="3643314"/>
            <a:ext cx="4643470" cy="2500330"/>
          </a:xfrm>
        </p:spPr>
        <p:txBody>
          <a:bodyPr>
            <a:normAutofit/>
          </a:bodyPr>
          <a:lstStyle/>
          <a:p>
            <a:r>
              <a:rPr lang="hr-HR" sz="1800" dirty="0" smtClean="0">
                <a:latin typeface="Arial Rounded MT Bold" pitchFamily="34" charset="0"/>
              </a:rPr>
              <a:t>1 želatina = 10 g = 1 dag</a:t>
            </a:r>
          </a:p>
          <a:p>
            <a:r>
              <a:rPr lang="hr-HR" sz="1800" dirty="0" smtClean="0">
                <a:latin typeface="Arial Rounded MT Bold" pitchFamily="34" charset="0"/>
              </a:rPr>
              <a:t>2 želatina = 20 g = 2 dag</a:t>
            </a:r>
          </a:p>
          <a:p>
            <a:r>
              <a:rPr lang="hr-HR" sz="1800" dirty="0" smtClean="0">
                <a:latin typeface="Arial Rounded MT Bold" pitchFamily="34" charset="0"/>
              </a:rPr>
              <a:t>2 dag= 2/100 kg</a:t>
            </a:r>
          </a:p>
          <a:p>
            <a:r>
              <a:rPr lang="hr-HR" sz="1800" dirty="0" smtClean="0">
                <a:latin typeface="Arial Rounded MT Bold" pitchFamily="34" charset="0"/>
              </a:rPr>
              <a:t>20 g = 20/10 dag —› 20/1000 kg</a:t>
            </a:r>
          </a:p>
          <a:p>
            <a:endParaRPr lang="hr-HR" sz="1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572560" cy="1470025"/>
          </a:xfrm>
        </p:spPr>
        <p:txBody>
          <a:bodyPr>
            <a:noAutofit/>
          </a:bodyPr>
          <a:lstStyle/>
          <a:p>
            <a:r>
              <a:rPr lang="hr-HR" sz="4800" dirty="0" smtClean="0">
                <a:solidFill>
                  <a:srgbClr val="FFFF00"/>
                </a:solidFill>
                <a:latin typeface="Arial Rounded MT Bold" pitchFamily="34" charset="0"/>
              </a:rPr>
              <a:t>ZAGREBAČKE KREMŠNITE</a:t>
            </a:r>
            <a:endParaRPr lang="hr-HR" sz="4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500034" y="2143116"/>
            <a:ext cx="5929354" cy="4071966"/>
          </a:xfrm>
        </p:spPr>
        <p:txBody>
          <a:bodyPr>
            <a:normAutofit/>
          </a:bodyPr>
          <a:lstStyle/>
          <a:p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 Rounded MT Bold" pitchFamily="34" charset="0"/>
            </a:endParaRPr>
          </a:p>
          <a:p>
            <a:pPr algn="l"/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8 bjelanjaka = ½ svih 8 jaja</a:t>
            </a:r>
          </a:p>
          <a:p>
            <a:pPr algn="l"/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1 bjelanjak = 1/8 svih bjelanjaka</a:t>
            </a:r>
          </a:p>
          <a:p>
            <a:pPr algn="l"/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1 bjelanjak = ½ cijelog jaja</a:t>
            </a:r>
          </a:p>
          <a:p>
            <a:pPr algn="l"/>
            <a:endParaRPr lang="hr-H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 Rounded MT Bold" pitchFamily="34" charset="0"/>
            </a:endParaRPr>
          </a:p>
          <a:p>
            <a:pPr algn="l"/>
            <a:endParaRPr lang="hr-HR" sz="2000" dirty="0">
              <a:solidFill>
                <a:schemeClr val="tx1">
                  <a:lumMod val="95000"/>
                  <a:lumOff val="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430</Words>
  <Application>Microsoft Office PowerPoint</Application>
  <PresentationFormat>Prikaz na zaslonu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Office tema</vt:lpstr>
      <vt:lpstr>RAZLOMCI U KUHINJI </vt:lpstr>
      <vt:lpstr>ZAGREBAČKE KREMŠNITE</vt:lpstr>
      <vt:lpstr> ZAGREBAČKE KREMŠNITE</vt:lpstr>
      <vt:lpstr>ZAGREBAČKE KREMŠNITE</vt:lpstr>
      <vt:lpstr>ZAGREBAČKE KREMŠNITE</vt:lpstr>
      <vt:lpstr>ZAGREBAČKE KREMŠNITE</vt:lpstr>
      <vt:lpstr>ZAGREBAČKE KREMŠNITE</vt:lpstr>
      <vt:lpstr>ZAGREBAČKE KREMŠNITE</vt:lpstr>
      <vt:lpstr>ZAGREBAČKE KREMŠNITE</vt:lpstr>
      <vt:lpstr>ZAGREBAČKE KREMŠNITE</vt:lpstr>
      <vt:lpstr>ZAGREBAČKE KREMŠNITE 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RAZLOMCI U KUHINJI </dc:title>
  <dc:creator>obadic</dc:creator>
  <cp:lastModifiedBy>obadic</cp:lastModifiedBy>
  <cp:revision>20</cp:revision>
  <dcterms:created xsi:type="dcterms:W3CDTF">2015-11-23T14:38:43Z</dcterms:created>
  <dcterms:modified xsi:type="dcterms:W3CDTF">2015-11-24T17:02:37Z</dcterms:modified>
</cp:coreProperties>
</file>