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721" autoAdjust="0"/>
  </p:normalViewPr>
  <p:slideViewPr>
    <p:cSldViewPr>
      <p:cViewPr varScale="1">
        <p:scale>
          <a:sx n="83" d="100"/>
          <a:sy n="83" d="100"/>
        </p:scale>
        <p:origin x="-45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6" y="518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CAB3F-FB02-453D-BD1B-8B54CA933146}" type="datetimeFigureOut">
              <a:rPr lang="sr-Latn-CS" smtClean="0"/>
              <a:pPr/>
              <a:t>24.11.2015</a:t>
            </a:fld>
            <a:endParaRPr lang="hr-HR" dirty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945E0-8057-42F9-8579-D0E2F64CAACB}" type="slidenum">
              <a:rPr lang="hr-HR" smtClean="0"/>
              <a:pPr/>
              <a:t>‹#›</a:t>
            </a:fld>
            <a:endParaRPr lang="hr-H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CAB3F-FB02-453D-BD1B-8B54CA933146}" type="datetimeFigureOut">
              <a:rPr lang="sr-Latn-CS" smtClean="0"/>
              <a:pPr/>
              <a:t>24.11.2015</a:t>
            </a:fld>
            <a:endParaRPr lang="hr-HR" dirty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945E0-8057-42F9-8579-D0E2F64CAACB}" type="slidenum">
              <a:rPr lang="hr-HR" smtClean="0"/>
              <a:pPr/>
              <a:t>‹#›</a:t>
            </a:fld>
            <a:endParaRPr lang="hr-H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CAB3F-FB02-453D-BD1B-8B54CA933146}" type="datetimeFigureOut">
              <a:rPr lang="sr-Latn-CS" smtClean="0"/>
              <a:pPr/>
              <a:t>24.11.2015</a:t>
            </a:fld>
            <a:endParaRPr lang="hr-HR" dirty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945E0-8057-42F9-8579-D0E2F64CAACB}" type="slidenum">
              <a:rPr lang="hr-HR" smtClean="0"/>
              <a:pPr/>
              <a:t>‹#›</a:t>
            </a:fld>
            <a:endParaRPr lang="hr-H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CAB3F-FB02-453D-BD1B-8B54CA933146}" type="datetimeFigureOut">
              <a:rPr lang="sr-Latn-CS" smtClean="0"/>
              <a:pPr/>
              <a:t>24.11.2015</a:t>
            </a:fld>
            <a:endParaRPr lang="hr-HR" dirty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945E0-8057-42F9-8579-D0E2F64CAACB}" type="slidenum">
              <a:rPr lang="hr-HR" smtClean="0"/>
              <a:pPr/>
              <a:t>‹#›</a:t>
            </a:fld>
            <a:endParaRPr lang="hr-H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CAB3F-FB02-453D-BD1B-8B54CA933146}" type="datetimeFigureOut">
              <a:rPr lang="sr-Latn-CS" smtClean="0"/>
              <a:pPr/>
              <a:t>24.11.2015</a:t>
            </a:fld>
            <a:endParaRPr lang="hr-HR" dirty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945E0-8057-42F9-8579-D0E2F64CAACB}" type="slidenum">
              <a:rPr lang="hr-HR" smtClean="0"/>
              <a:pPr/>
              <a:t>‹#›</a:t>
            </a:fld>
            <a:endParaRPr lang="hr-H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CAB3F-FB02-453D-BD1B-8B54CA933146}" type="datetimeFigureOut">
              <a:rPr lang="sr-Latn-CS" smtClean="0"/>
              <a:pPr/>
              <a:t>24.11.2015</a:t>
            </a:fld>
            <a:endParaRPr lang="hr-HR" dirty="0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945E0-8057-42F9-8579-D0E2F64CAACB}" type="slidenum">
              <a:rPr lang="hr-HR" smtClean="0"/>
              <a:pPr/>
              <a:t>‹#›</a:t>
            </a:fld>
            <a:endParaRPr lang="hr-H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CAB3F-FB02-453D-BD1B-8B54CA933146}" type="datetimeFigureOut">
              <a:rPr lang="sr-Latn-CS" smtClean="0"/>
              <a:pPr/>
              <a:t>24.11.2015</a:t>
            </a:fld>
            <a:endParaRPr lang="hr-HR" dirty="0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945E0-8057-42F9-8579-D0E2F64CAACB}" type="slidenum">
              <a:rPr lang="hr-HR" smtClean="0"/>
              <a:pPr/>
              <a:t>‹#›</a:t>
            </a:fld>
            <a:endParaRPr lang="hr-H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CAB3F-FB02-453D-BD1B-8B54CA933146}" type="datetimeFigureOut">
              <a:rPr lang="sr-Latn-CS" smtClean="0"/>
              <a:pPr/>
              <a:t>24.11.2015</a:t>
            </a:fld>
            <a:endParaRPr lang="hr-HR" dirty="0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945E0-8057-42F9-8579-D0E2F64CAACB}" type="slidenum">
              <a:rPr lang="hr-HR" smtClean="0"/>
              <a:pPr/>
              <a:t>‹#›</a:t>
            </a:fld>
            <a:endParaRPr lang="hr-H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CAB3F-FB02-453D-BD1B-8B54CA933146}" type="datetimeFigureOut">
              <a:rPr lang="sr-Latn-CS" smtClean="0"/>
              <a:pPr/>
              <a:t>24.11.2015</a:t>
            </a:fld>
            <a:endParaRPr lang="hr-HR" dirty="0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945E0-8057-42F9-8579-D0E2F64CAACB}" type="slidenum">
              <a:rPr lang="hr-HR" smtClean="0"/>
              <a:pPr/>
              <a:t>‹#›</a:t>
            </a:fld>
            <a:endParaRPr lang="hr-H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CAB3F-FB02-453D-BD1B-8B54CA933146}" type="datetimeFigureOut">
              <a:rPr lang="sr-Latn-CS" smtClean="0"/>
              <a:pPr/>
              <a:t>24.11.2015</a:t>
            </a:fld>
            <a:endParaRPr lang="hr-HR" dirty="0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945E0-8057-42F9-8579-D0E2F64CAACB}" type="slidenum">
              <a:rPr lang="hr-HR" smtClean="0"/>
              <a:pPr/>
              <a:t>‹#›</a:t>
            </a:fld>
            <a:endParaRPr lang="hr-H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 dirty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CAB3F-FB02-453D-BD1B-8B54CA933146}" type="datetimeFigureOut">
              <a:rPr lang="sr-Latn-CS" smtClean="0"/>
              <a:pPr/>
              <a:t>24.11.2015</a:t>
            </a:fld>
            <a:endParaRPr lang="hr-HR" dirty="0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945E0-8057-42F9-8579-D0E2F64CAACB}" type="slidenum">
              <a:rPr lang="hr-HR" smtClean="0"/>
              <a:pPr/>
              <a:t>‹#›</a:t>
            </a:fld>
            <a:endParaRPr lang="hr-H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4CAB3F-FB02-453D-BD1B-8B54CA933146}" type="datetimeFigureOut">
              <a:rPr lang="sr-Latn-CS" smtClean="0"/>
              <a:pPr/>
              <a:t>24.11.2015</a:t>
            </a:fld>
            <a:endParaRPr lang="hr-HR" dirty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 dirty="0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6945E0-8057-42F9-8579-D0E2F64CAACB}" type="slidenum">
              <a:rPr lang="hr-HR" smtClean="0"/>
              <a:pPr/>
              <a:t>‹#›</a:t>
            </a:fld>
            <a:endParaRPr lang="hr-H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slov 5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hr-HR" sz="8000" dirty="0" smtClean="0">
                <a:solidFill>
                  <a:srgbClr val="FFFF00"/>
                </a:solidFill>
                <a:latin typeface="BankGothic Md BT" pitchFamily="34" charset="0"/>
              </a:rPr>
              <a:t>RAZLOMCI U KUHINJI </a:t>
            </a:r>
            <a:r>
              <a:rPr lang="hr-HR" sz="8000" dirty="0" smtClean="0">
                <a:solidFill>
                  <a:srgbClr val="FFFF00"/>
                </a:solidFill>
                <a:latin typeface="BankGothic Md BT" pitchFamily="34" charset="0"/>
                <a:sym typeface="Wingdings" pitchFamily="2" charset="2"/>
              </a:rPr>
              <a:t></a:t>
            </a:r>
            <a:endParaRPr lang="hr-HR" sz="8000" dirty="0">
              <a:solidFill>
                <a:schemeClr val="tx1">
                  <a:lumMod val="95000"/>
                  <a:lumOff val="5000"/>
                </a:schemeClr>
              </a:solidFill>
              <a:latin typeface="BankGothic Md B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28596" y="0"/>
            <a:ext cx="8043890" cy="1071546"/>
          </a:xfrm>
        </p:spPr>
        <p:txBody>
          <a:bodyPr>
            <a:normAutofit fontScale="90000"/>
          </a:bodyPr>
          <a:lstStyle/>
          <a:p>
            <a:r>
              <a:rPr lang="hr-HR" sz="4800" dirty="0" smtClean="0">
                <a:solidFill>
                  <a:srgbClr val="FFFF00"/>
                </a:solidFill>
                <a:latin typeface="Arial Rounded MT Bold" pitchFamily="34" charset="0"/>
              </a:rPr>
              <a:t>ZAGREBAČKE KREMŠNITE</a:t>
            </a:r>
            <a:endParaRPr lang="hr-HR" sz="4800" dirty="0">
              <a:solidFill>
                <a:srgbClr val="FFFF00"/>
              </a:solidFill>
              <a:latin typeface="Arial Rounded MT Bold" pitchFamily="34" charset="0"/>
            </a:endParaRP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7829576" cy="1993900"/>
          </a:xfrm>
        </p:spPr>
        <p:txBody>
          <a:bodyPr>
            <a:normAutofit/>
          </a:bodyPr>
          <a:lstStyle/>
          <a:p>
            <a:r>
              <a:rPr lang="hr-HR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Rounded MT Bold" pitchFamily="34" charset="0"/>
              </a:rPr>
              <a:t>2 dcl slatkog vrhnja = 2/10 l slatkog vrhnja</a:t>
            </a:r>
          </a:p>
          <a:p>
            <a:r>
              <a:rPr lang="hr-HR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Rounded MT Bold" pitchFamily="34" charset="0"/>
              </a:rPr>
              <a:t>2 dcl = 0.2 l </a:t>
            </a:r>
          </a:p>
          <a:p>
            <a:r>
              <a:rPr lang="hr-HR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Rounded MT Bold" pitchFamily="34" charset="0"/>
              </a:rPr>
              <a:t>Ako se iskoristi 2 dcl slatkog vrhnja, koliko dcl ostaje? Koliko je to litara?</a:t>
            </a:r>
          </a:p>
          <a:p>
            <a:pPr marL="342900" indent="-342900">
              <a:buAutoNum type="alphaLcParenR"/>
            </a:pPr>
            <a:r>
              <a:rPr lang="hr-HR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Rounded MT Bold" pitchFamily="34" charset="0"/>
              </a:rPr>
              <a:t>10 dcl-2 dcl=8 dcl    Ostaje 8 dcl.</a:t>
            </a:r>
          </a:p>
          <a:p>
            <a:pPr marL="342900" indent="-342900"/>
            <a:r>
              <a:rPr lang="hr-HR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Rounded MT Bold" pitchFamily="34" charset="0"/>
              </a:rPr>
              <a:t>b)  8 dcl = 8/10 l = 0.8 l</a:t>
            </a:r>
          </a:p>
          <a:p>
            <a:endParaRPr lang="hr-HR" sz="1800" dirty="0">
              <a:solidFill>
                <a:schemeClr val="tx1">
                  <a:lumMod val="95000"/>
                  <a:lumOff val="5000"/>
                </a:schemeClr>
              </a:solidFill>
              <a:latin typeface="Arial Rounded MT Bold" pitchFamily="34" charset="0"/>
            </a:endParaRPr>
          </a:p>
        </p:txBody>
      </p:sp>
      <p:pic>
        <p:nvPicPr>
          <p:cNvPr id="7" name="Rezervirano mjesto sadržaja 6" descr="vrhnje za šlag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85918" y="3500414"/>
            <a:ext cx="4857784" cy="335758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28596" y="0"/>
            <a:ext cx="8472518" cy="1162050"/>
          </a:xfrm>
        </p:spPr>
        <p:txBody>
          <a:bodyPr>
            <a:normAutofit/>
          </a:bodyPr>
          <a:lstStyle/>
          <a:p>
            <a:r>
              <a:rPr lang="hr-HR" sz="4800" dirty="0" smtClean="0">
                <a:solidFill>
                  <a:srgbClr val="FFFF00"/>
                </a:solidFill>
                <a:latin typeface="Arial Rounded MT Bold" pitchFamily="34" charset="0"/>
              </a:rPr>
              <a:t>ZAGREBAČKE KREMŠNITE </a:t>
            </a:r>
            <a:endParaRPr lang="hr-HR" sz="4800" dirty="0">
              <a:solidFill>
                <a:srgbClr val="FFFF00"/>
              </a:solidFill>
              <a:latin typeface="Arial Rounded MT Bold" pitchFamily="34" charset="0"/>
            </a:endParaRP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357158" y="2143116"/>
            <a:ext cx="5286412" cy="2643206"/>
          </a:xfrm>
        </p:spPr>
        <p:txBody>
          <a:bodyPr>
            <a:normAutofit/>
          </a:bodyPr>
          <a:lstStyle/>
          <a:p>
            <a:r>
              <a:rPr lang="hr-HR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Rounded MT Bold" pitchFamily="34" charset="0"/>
              </a:rPr>
              <a:t>20 dag čokolade za kuhanje = 20/100 kg</a:t>
            </a:r>
          </a:p>
          <a:p>
            <a:r>
              <a:rPr lang="hr-HR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Rounded MT Bold" pitchFamily="34" charset="0"/>
              </a:rPr>
              <a:t>20 dag = 200 g = 200/1000 kg</a:t>
            </a:r>
          </a:p>
          <a:p>
            <a:r>
              <a:rPr lang="hr-HR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Rounded MT Bold" pitchFamily="34" charset="0"/>
              </a:rPr>
              <a:t>• čokolada ima 300 g</a:t>
            </a:r>
          </a:p>
          <a:p>
            <a:r>
              <a:rPr lang="hr-HR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Rounded MT Bold" pitchFamily="34" charset="0"/>
              </a:rPr>
              <a:t>PITANJE: Koji dio čokolade je iskorišten? </a:t>
            </a:r>
          </a:p>
          <a:p>
            <a:pPr marL="342900" indent="-342900"/>
            <a:r>
              <a:rPr lang="hr-HR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Rounded MT Bold" pitchFamily="34" charset="0"/>
              </a:rPr>
              <a:t>                    Iskorišteno </a:t>
            </a:r>
            <a:r>
              <a:rPr lang="hr-HR" sz="180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Rounded MT Bold" pitchFamily="34" charset="0"/>
              </a:rPr>
              <a:t>je </a:t>
            </a:r>
            <a:r>
              <a:rPr lang="hr-HR" sz="180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Rounded MT Bold" pitchFamily="34" charset="0"/>
              </a:rPr>
              <a:t>2/3 </a:t>
            </a:r>
            <a:r>
              <a:rPr lang="hr-HR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Rounded MT Bold" pitchFamily="34" charset="0"/>
              </a:rPr>
              <a:t>čokolade.</a:t>
            </a:r>
          </a:p>
          <a:p>
            <a:pPr>
              <a:buNone/>
            </a:pPr>
            <a:endParaRPr lang="hr-HR" dirty="0" smtClean="0"/>
          </a:p>
        </p:txBody>
      </p:sp>
      <p:pic>
        <p:nvPicPr>
          <p:cNvPr id="7" name="Rezervirano mjesto sadržaja 6" descr="čokolada za kuh.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929322" y="1285860"/>
            <a:ext cx="1857388" cy="428628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714348" y="1357298"/>
            <a:ext cx="7772400" cy="2071702"/>
          </a:xfrm>
        </p:spPr>
        <p:txBody>
          <a:bodyPr>
            <a:normAutofit/>
          </a:bodyPr>
          <a:lstStyle/>
          <a:p>
            <a:pPr algn="l"/>
            <a:r>
              <a:rPr lang="hr-HR" sz="3600" dirty="0" smtClean="0">
                <a:solidFill>
                  <a:srgbClr val="FFFF00"/>
                </a:solidFill>
              </a:rPr>
              <a:t/>
            </a:r>
            <a:br>
              <a:rPr lang="hr-HR" sz="3600" dirty="0" smtClean="0">
                <a:solidFill>
                  <a:srgbClr val="FFFF00"/>
                </a:solidFill>
              </a:rPr>
            </a:br>
            <a:endParaRPr lang="hr-HR" sz="3600" dirty="0">
              <a:solidFill>
                <a:srgbClr val="FFFF00"/>
              </a:solidFill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785786" y="1928802"/>
            <a:ext cx="7858180" cy="2214578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hr-HR" sz="8000" dirty="0" smtClean="0">
                <a:solidFill>
                  <a:srgbClr val="FFFF00"/>
                </a:solidFill>
                <a:latin typeface="Blackadder ITC" pitchFamily="82" charset="0"/>
              </a:rPr>
              <a:t>Margareta Obadić 6.c</a:t>
            </a:r>
            <a:endParaRPr lang="hr-HR" sz="8000" dirty="0">
              <a:solidFill>
                <a:srgbClr val="FFFF00"/>
              </a:solidFill>
              <a:latin typeface="Blackadder ITC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2214553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hr-HR" sz="4800" dirty="0" smtClean="0">
                <a:solidFill>
                  <a:srgbClr val="FFFF00"/>
                </a:solidFill>
                <a:latin typeface="Arial Rounded MT Bold" pitchFamily="34" charset="0"/>
              </a:rPr>
              <a:t>ZAGREBAČKE KREMŠNITE</a:t>
            </a:r>
            <a:endParaRPr lang="hr-HR" sz="4800" dirty="0">
              <a:solidFill>
                <a:srgbClr val="FFFF00"/>
              </a:solidFill>
              <a:latin typeface="Arial Rounded MT Bold" pitchFamily="34" charset="0"/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0" y="2285992"/>
            <a:ext cx="8143900" cy="3714752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 algn="l"/>
            <a:r>
              <a:rPr lang="hr-HR" sz="2800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SASTOJCI:</a:t>
            </a:r>
          </a:p>
          <a:p>
            <a:pPr algn="l"/>
            <a:endParaRPr lang="hr-HR" sz="1800" u="sng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pPr algn="l"/>
            <a:r>
              <a:rPr lang="hr-HR" sz="2000" dirty="0" smtClean="0">
                <a:solidFill>
                  <a:schemeClr val="tx1"/>
                </a:solidFill>
                <a:latin typeface="Arial Black" pitchFamily="34" charset="0"/>
              </a:rPr>
              <a:t>1 list lisnatog tijesta</a:t>
            </a:r>
          </a:p>
          <a:p>
            <a:pPr algn="l"/>
            <a:r>
              <a:rPr lang="hr-HR" sz="2000" dirty="0" smtClean="0">
                <a:solidFill>
                  <a:schemeClr val="tx1"/>
                </a:solidFill>
                <a:latin typeface="Arial Black" pitchFamily="34" charset="0"/>
              </a:rPr>
              <a:t>8 </a:t>
            </a:r>
            <a:r>
              <a:rPr lang="hr-HR" sz="2000" dirty="0" smtClean="0">
                <a:solidFill>
                  <a:schemeClr val="tx1"/>
                </a:solidFill>
                <a:latin typeface="Arial Black" pitchFamily="34" charset="0"/>
              </a:rPr>
              <a:t>žumanjaka</a:t>
            </a:r>
          </a:p>
          <a:p>
            <a:pPr algn="l"/>
            <a:r>
              <a:rPr lang="hr-HR" sz="2000" dirty="0" smtClean="0">
                <a:solidFill>
                  <a:schemeClr val="tx1"/>
                </a:solidFill>
                <a:latin typeface="Arial Black" pitchFamily="34" charset="0"/>
              </a:rPr>
              <a:t>10 dag oštrog brašna</a:t>
            </a:r>
          </a:p>
          <a:p>
            <a:pPr algn="l"/>
            <a:r>
              <a:rPr lang="hr-HR" sz="2000" dirty="0" smtClean="0">
                <a:solidFill>
                  <a:schemeClr val="tx1"/>
                </a:solidFill>
                <a:latin typeface="Arial Black" pitchFamily="34" charset="0"/>
              </a:rPr>
              <a:t>13 dcl mlijeka</a:t>
            </a:r>
          </a:p>
          <a:p>
            <a:pPr algn="l"/>
            <a:r>
              <a:rPr lang="hr-HR" sz="2000" dirty="0" smtClean="0">
                <a:solidFill>
                  <a:schemeClr val="tx1"/>
                </a:solidFill>
                <a:latin typeface="Arial Black" pitchFamily="34" charset="0"/>
              </a:rPr>
              <a:t>3 vanilin šećera</a:t>
            </a:r>
          </a:p>
          <a:p>
            <a:pPr algn="l"/>
            <a:r>
              <a:rPr lang="hr-HR" sz="2000" dirty="0" smtClean="0">
                <a:solidFill>
                  <a:schemeClr val="tx1"/>
                </a:solidFill>
                <a:latin typeface="Arial Black" pitchFamily="34" charset="0"/>
              </a:rPr>
              <a:t>25 dag šećera</a:t>
            </a:r>
          </a:p>
          <a:p>
            <a:pPr algn="l"/>
            <a:r>
              <a:rPr lang="hr-HR" sz="2000" dirty="0" smtClean="0">
                <a:solidFill>
                  <a:schemeClr val="tx1"/>
                </a:solidFill>
                <a:latin typeface="Arial Black" pitchFamily="34" charset="0"/>
              </a:rPr>
              <a:t>2 vrećice želatine</a:t>
            </a:r>
          </a:p>
          <a:p>
            <a:pPr algn="l"/>
            <a:r>
              <a:rPr lang="hr-HR" sz="2000" dirty="0" smtClean="0">
                <a:solidFill>
                  <a:schemeClr val="tx1"/>
                </a:solidFill>
                <a:latin typeface="Arial Black" pitchFamily="34" charset="0"/>
              </a:rPr>
              <a:t>8 bjelanjaka</a:t>
            </a:r>
          </a:p>
          <a:p>
            <a:pPr algn="l"/>
            <a:r>
              <a:rPr lang="hr-HR" sz="2800" u="sng" dirty="0" smtClean="0">
                <a:solidFill>
                  <a:schemeClr val="tx1"/>
                </a:solidFill>
                <a:latin typeface="Arial Black" pitchFamily="34" charset="0"/>
              </a:rPr>
              <a:t>ZA PRELJEV:</a:t>
            </a:r>
          </a:p>
          <a:p>
            <a:pPr algn="l"/>
            <a:endParaRPr lang="hr-HR" sz="2000" dirty="0" smtClean="0">
              <a:solidFill>
                <a:schemeClr val="tx1"/>
              </a:solidFill>
              <a:latin typeface="Arial Black" pitchFamily="34" charset="0"/>
            </a:endParaRPr>
          </a:p>
          <a:p>
            <a:pPr algn="l"/>
            <a:r>
              <a:rPr lang="hr-HR" sz="2000" dirty="0" smtClean="0">
                <a:solidFill>
                  <a:schemeClr val="tx1"/>
                </a:solidFill>
                <a:latin typeface="Arial Black" pitchFamily="34" charset="0"/>
              </a:rPr>
              <a:t>2 dcl slatkog vrhnja</a:t>
            </a:r>
          </a:p>
          <a:p>
            <a:pPr algn="l"/>
            <a:r>
              <a:rPr lang="hr-HR" sz="2000" dirty="0" smtClean="0">
                <a:solidFill>
                  <a:schemeClr val="tx1"/>
                </a:solidFill>
                <a:latin typeface="Arial Black" pitchFamily="34" charset="0"/>
              </a:rPr>
              <a:t>20 dag čokolade za kuhanje</a:t>
            </a:r>
            <a:r>
              <a:rPr lang="hr-HR" sz="2800" dirty="0" smtClean="0">
                <a:latin typeface="Arial Rounded MT Bold" pitchFamily="34" charset="0"/>
              </a:rPr>
              <a:t/>
            </a:r>
            <a:br>
              <a:rPr lang="hr-HR" sz="2800" dirty="0" smtClean="0">
                <a:latin typeface="Arial Rounded MT Bold" pitchFamily="34" charset="0"/>
              </a:rPr>
            </a:br>
            <a:r>
              <a:rPr lang="hr-HR" sz="2800" dirty="0" smtClean="0">
                <a:latin typeface="Arial Rounded MT Bold" pitchFamily="34" charset="0"/>
              </a:rPr>
              <a:t/>
            </a:r>
            <a:br>
              <a:rPr lang="hr-HR" sz="2800" dirty="0" smtClean="0">
                <a:latin typeface="Arial Rounded MT Bold" pitchFamily="34" charset="0"/>
              </a:rPr>
            </a:br>
            <a:r>
              <a:rPr lang="hr-HR" sz="2800" dirty="0" smtClean="0">
                <a:latin typeface="Arial Rounded MT Bold" pitchFamily="34" charset="0"/>
              </a:rPr>
              <a:t/>
            </a:r>
            <a:br>
              <a:rPr lang="hr-HR" sz="2800" dirty="0" smtClean="0">
                <a:latin typeface="Arial Rounded MT Bold" pitchFamily="34" charset="0"/>
              </a:rPr>
            </a:br>
            <a:r>
              <a:rPr lang="hr-HR" sz="2800" dirty="0" smtClean="0">
                <a:latin typeface="Arial Rounded MT Bold" pitchFamily="34" charset="0"/>
              </a:rPr>
              <a:t/>
            </a:r>
            <a:br>
              <a:rPr lang="hr-HR" sz="2800" dirty="0" smtClean="0">
                <a:latin typeface="Arial Rounded MT Bold" pitchFamily="34" charset="0"/>
              </a:rPr>
            </a:br>
            <a:endParaRPr lang="hr-HR" sz="2800" dirty="0" smtClean="0">
              <a:latin typeface="Arial Rounded MT Bold" pitchFamily="34" charset="0"/>
            </a:endParaRPr>
          </a:p>
          <a:p>
            <a:pPr algn="l"/>
            <a:endParaRPr lang="hr-HR" sz="2000" dirty="0" smtClean="0">
              <a:solidFill>
                <a:schemeClr val="tx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42844" y="0"/>
            <a:ext cx="8858312" cy="785794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/>
            </a:r>
            <a:br>
              <a:rPr lang="hr-HR" dirty="0" smtClean="0"/>
            </a:br>
            <a:r>
              <a:rPr lang="hr-HR" sz="4800" dirty="0" smtClean="0">
                <a:solidFill>
                  <a:srgbClr val="FFFF00"/>
                </a:solidFill>
                <a:latin typeface="Arial Rounded MT Bold" pitchFamily="34" charset="0"/>
              </a:rPr>
              <a:t>ZAGREBAČKE KREMŠNITE</a:t>
            </a:r>
            <a:endParaRPr lang="hr-HR" sz="4800" dirty="0">
              <a:solidFill>
                <a:srgbClr val="FFFF00"/>
              </a:solidFill>
              <a:latin typeface="Arial Rounded MT Bold" pitchFamily="34" charset="0"/>
            </a:endParaRPr>
          </a:p>
        </p:txBody>
      </p:sp>
      <p:pic>
        <p:nvPicPr>
          <p:cNvPr id="5" name="Rezervirano mjesto slike 4" descr="žumanjce-300x271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8487" b="8487"/>
          <a:stretch>
            <a:fillRect/>
          </a:stretch>
        </p:blipFill>
        <p:spPr>
          <a:xfrm>
            <a:off x="1785918" y="2418123"/>
            <a:ext cx="5500726" cy="4125545"/>
          </a:xfrm>
        </p:spPr>
      </p:pic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714348" y="928670"/>
            <a:ext cx="7215238" cy="1357322"/>
          </a:xfrm>
        </p:spPr>
        <p:txBody>
          <a:bodyPr>
            <a:normAutofit/>
          </a:bodyPr>
          <a:lstStyle/>
          <a:p>
            <a:r>
              <a:rPr lang="hr-HR" sz="2800" dirty="0" smtClean="0">
                <a:latin typeface="Arial Rounded MT Bold" pitchFamily="34" charset="0"/>
              </a:rPr>
              <a:t>1 žumanjak = 1/8 svih žumanjaka</a:t>
            </a:r>
          </a:p>
          <a:p>
            <a:r>
              <a:rPr lang="hr-HR" sz="2800" dirty="0" smtClean="0">
                <a:latin typeface="Arial Rounded MT Bold" pitchFamily="34" charset="0"/>
              </a:rPr>
              <a:t>1 žumanjak = ½ cijelog jajeta</a:t>
            </a:r>
            <a:endParaRPr lang="hr-HR" sz="2800" dirty="0"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14282" y="0"/>
            <a:ext cx="8643998" cy="785794"/>
          </a:xfrm>
        </p:spPr>
        <p:txBody>
          <a:bodyPr>
            <a:noAutofit/>
          </a:bodyPr>
          <a:lstStyle/>
          <a:p>
            <a:r>
              <a:rPr lang="hr-HR" sz="4800" dirty="0" smtClean="0">
                <a:solidFill>
                  <a:srgbClr val="FFFF00"/>
                </a:solidFill>
                <a:latin typeface="Arial Rounded MT Bold" pitchFamily="34" charset="0"/>
              </a:rPr>
              <a:t>ZAGREBAČKE KREMŠNITE</a:t>
            </a:r>
            <a:endParaRPr lang="hr-HR" sz="4800" dirty="0">
              <a:solidFill>
                <a:srgbClr val="FFFF00"/>
              </a:solidFill>
              <a:latin typeface="Arial Rounded MT Bold" pitchFamily="34" charset="0"/>
            </a:endParaRPr>
          </a:p>
        </p:txBody>
      </p:sp>
      <p:pic>
        <p:nvPicPr>
          <p:cNvPr id="5" name="Rezervirano mjesto slike 4" descr="OŠT. BRAŠNO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12500" b="12500"/>
          <a:stretch>
            <a:fillRect/>
          </a:stretch>
        </p:blipFill>
        <p:spPr>
          <a:xfrm>
            <a:off x="1785918" y="1071563"/>
            <a:ext cx="5286412" cy="3929073"/>
          </a:xfrm>
        </p:spPr>
      </p:pic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285720" y="5143512"/>
            <a:ext cx="8572560" cy="1714488"/>
          </a:xfrm>
        </p:spPr>
        <p:txBody>
          <a:bodyPr>
            <a:normAutofit/>
          </a:bodyPr>
          <a:lstStyle/>
          <a:p>
            <a:r>
              <a:rPr lang="hr-HR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Rounded MT Bold" pitchFamily="34" charset="0"/>
              </a:rPr>
              <a:t>10 dag brašna = 10/100 kg = 0.10 kg</a:t>
            </a:r>
          </a:p>
          <a:p>
            <a:r>
              <a:rPr lang="hr-HR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Rounded MT Bold" pitchFamily="34" charset="0"/>
              </a:rPr>
              <a:t>Ako je u pakiranju 700 g brašna, koliko će brašna u pakiranju ostati ako se potroši 10 dag?</a:t>
            </a:r>
          </a:p>
          <a:p>
            <a:r>
              <a:rPr lang="hr-HR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Rounded MT Bold" pitchFamily="34" charset="0"/>
              </a:rPr>
              <a:t>10 dag = 100 g = 100/700 g = 10/70 dag</a:t>
            </a:r>
          </a:p>
          <a:p>
            <a:r>
              <a:rPr lang="hr-HR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Rounded MT Bold" pitchFamily="34" charset="0"/>
              </a:rPr>
              <a:t>70/</a:t>
            </a:r>
            <a:r>
              <a:rPr lang="hr-HR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Rounded MT Bold" pitchFamily="34" charset="0"/>
              </a:rPr>
              <a:t>70</a:t>
            </a:r>
            <a:r>
              <a:rPr lang="hr-HR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Rounded MT Bold" pitchFamily="34" charset="0"/>
              </a:rPr>
              <a:t>-10/70=60/70    </a:t>
            </a:r>
            <a:r>
              <a:rPr lang="hr-HR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Rounded MT Bold" pitchFamily="34" charset="0"/>
              </a:rPr>
              <a:t>Ostat </a:t>
            </a:r>
            <a:r>
              <a:rPr lang="hr-HR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Rounded MT Bold" pitchFamily="34" charset="0"/>
              </a:rPr>
              <a:t>će 60/70 dag brašna.</a:t>
            </a:r>
          </a:p>
          <a:p>
            <a:endParaRPr lang="hr-HR" sz="1800" dirty="0" smtClean="0">
              <a:solidFill>
                <a:schemeClr val="tx1">
                  <a:lumMod val="95000"/>
                  <a:lumOff val="5000"/>
                </a:schemeClr>
              </a:solidFill>
              <a:latin typeface="Arial Rounded MT Bold" pitchFamily="34" charset="0"/>
            </a:endParaRPr>
          </a:p>
          <a:p>
            <a:endParaRPr lang="hr-HR" sz="2000" dirty="0" smtClean="0">
              <a:solidFill>
                <a:schemeClr val="tx1">
                  <a:lumMod val="95000"/>
                  <a:lumOff val="5000"/>
                </a:schemeClr>
              </a:solidFill>
              <a:latin typeface="Arial Rounded MT Bold" pitchFamily="34" charset="0"/>
            </a:endParaRPr>
          </a:p>
          <a:p>
            <a:endParaRPr lang="hr-HR" sz="2400" dirty="0">
              <a:solidFill>
                <a:schemeClr val="tx1">
                  <a:lumMod val="95000"/>
                  <a:lumOff val="5000"/>
                </a:schemeClr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14282" y="-142900"/>
            <a:ext cx="8643998" cy="1285884"/>
          </a:xfrm>
        </p:spPr>
        <p:txBody>
          <a:bodyPr>
            <a:normAutofit/>
          </a:bodyPr>
          <a:lstStyle/>
          <a:p>
            <a:r>
              <a:rPr lang="hr-HR" sz="4800" dirty="0" smtClean="0">
                <a:solidFill>
                  <a:srgbClr val="FFFF00"/>
                </a:solidFill>
                <a:latin typeface="Arial Rounded MT Bold" pitchFamily="34" charset="0"/>
              </a:rPr>
              <a:t>ZAGREBAČKE KREMŠNITE</a:t>
            </a:r>
            <a:endParaRPr lang="hr-HR" sz="4800" dirty="0">
              <a:solidFill>
                <a:srgbClr val="FFFF00"/>
              </a:solidFill>
              <a:latin typeface="Arial Rounded MT Bold" pitchFamily="34" charset="0"/>
            </a:endParaRPr>
          </a:p>
        </p:txBody>
      </p:sp>
      <p:pic>
        <p:nvPicPr>
          <p:cNvPr id="5" name="Rezervirano mjesto slike 4" descr="images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18337" r="18337"/>
          <a:stretch>
            <a:fillRect/>
          </a:stretch>
        </p:blipFill>
        <p:spPr>
          <a:xfrm>
            <a:off x="1643042" y="1214422"/>
            <a:ext cx="4772025" cy="4000528"/>
          </a:xfrm>
        </p:spPr>
      </p:pic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42844" y="5286388"/>
            <a:ext cx="8358246" cy="1571612"/>
          </a:xfrm>
        </p:spPr>
        <p:txBody>
          <a:bodyPr>
            <a:normAutofit/>
          </a:bodyPr>
          <a:lstStyle/>
          <a:p>
            <a:r>
              <a:rPr lang="hr-HR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Rounded MT Bold" pitchFamily="34" charset="0"/>
              </a:rPr>
              <a:t>13 dcl mlijeka = 13/10 l = 1l i 3 dcl mlijeka = 1.3 l mlijeka</a:t>
            </a:r>
          </a:p>
          <a:p>
            <a:r>
              <a:rPr lang="hr-HR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Rounded MT Bold" pitchFamily="34" charset="0"/>
              </a:rPr>
              <a:t>Ako u jednu bocu stane 4 dcl mlijeka, koliko je boca potrebno za 13 dcl?</a:t>
            </a:r>
          </a:p>
          <a:p>
            <a:r>
              <a:rPr lang="hr-HR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Rounded MT Bold" pitchFamily="34" charset="0"/>
              </a:rPr>
              <a:t>13/4=3 i 1 ost.</a:t>
            </a:r>
          </a:p>
          <a:p>
            <a:r>
              <a:rPr lang="hr-HR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Rounded MT Bold" pitchFamily="34" charset="0"/>
              </a:rPr>
              <a:t>ZNAČI: Potrebne su tri boce i ¼  četvrte boce.</a:t>
            </a:r>
          </a:p>
          <a:p>
            <a:endParaRPr lang="hr-HR" sz="1800" dirty="0" smtClean="0">
              <a:solidFill>
                <a:schemeClr val="tx1">
                  <a:lumMod val="95000"/>
                  <a:lumOff val="5000"/>
                </a:schemeClr>
              </a:solidFill>
              <a:latin typeface="Arial Rounded MT Bold" pitchFamily="34" charset="0"/>
            </a:endParaRPr>
          </a:p>
          <a:p>
            <a:endParaRPr lang="hr-HR" sz="2000" dirty="0">
              <a:solidFill>
                <a:schemeClr val="tx1">
                  <a:lumMod val="95000"/>
                  <a:lumOff val="5000"/>
                </a:schemeClr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00034" y="0"/>
            <a:ext cx="7829576" cy="1142984"/>
          </a:xfrm>
        </p:spPr>
        <p:txBody>
          <a:bodyPr>
            <a:normAutofit fontScale="90000"/>
          </a:bodyPr>
          <a:lstStyle/>
          <a:p>
            <a:r>
              <a:rPr lang="hr-HR" sz="4800" dirty="0" smtClean="0">
                <a:solidFill>
                  <a:srgbClr val="FFFF00"/>
                </a:solidFill>
                <a:latin typeface="Arial Rounded MT Bold" pitchFamily="34" charset="0"/>
              </a:rPr>
              <a:t>ZAGREBAČKE KREMŠNITE</a:t>
            </a:r>
            <a:endParaRPr lang="hr-HR" sz="4800" dirty="0">
              <a:solidFill>
                <a:srgbClr val="FFFF00"/>
              </a:solidFill>
              <a:latin typeface="Arial Rounded MT Bold" pitchFamily="34" charset="0"/>
            </a:endParaRPr>
          </a:p>
        </p:txBody>
      </p:sp>
      <p:pic>
        <p:nvPicPr>
          <p:cNvPr id="5" name="Rezervirano mjesto sadržaja 4" descr="VANIL ŠEĆER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143636" y="1643050"/>
            <a:ext cx="2578920" cy="3783822"/>
          </a:xfrm>
        </p:spPr>
      </p:pic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214282" y="1857364"/>
            <a:ext cx="5572164" cy="3500462"/>
          </a:xfrm>
        </p:spPr>
        <p:txBody>
          <a:bodyPr>
            <a:normAutofit lnSpcReduction="10000"/>
          </a:bodyPr>
          <a:lstStyle/>
          <a:p>
            <a:r>
              <a:rPr lang="hr-HR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Rounded MT Bold" pitchFamily="34" charset="0"/>
              </a:rPr>
              <a:t>1 vanil še</a:t>
            </a:r>
            <a:r>
              <a:rPr lang="hr-HR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Rounded MT Bold" pitchFamily="34" charset="0"/>
              </a:rPr>
              <a:t>ć</a:t>
            </a:r>
            <a:r>
              <a:rPr lang="hr-HR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Rounded MT Bold" pitchFamily="34" charset="0"/>
              </a:rPr>
              <a:t>er = 10 g = 10/10 dag = 1 dag</a:t>
            </a:r>
          </a:p>
          <a:p>
            <a:r>
              <a:rPr lang="hr-HR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Rounded MT Bold" pitchFamily="34" charset="0"/>
              </a:rPr>
              <a:t>3 vanil šećera = 30 g = 30/10 dag = 3 dag</a:t>
            </a:r>
          </a:p>
          <a:p>
            <a:r>
              <a:rPr lang="hr-HR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Rounded MT Bold" pitchFamily="34" charset="0"/>
              </a:rPr>
              <a:t>30 g = 30/1000 kg = 0.030 kg</a:t>
            </a:r>
          </a:p>
          <a:p>
            <a:endParaRPr lang="hr-HR" sz="1800" dirty="0">
              <a:solidFill>
                <a:schemeClr val="tx1">
                  <a:lumMod val="95000"/>
                  <a:lumOff val="5000"/>
                </a:schemeClr>
              </a:solidFill>
              <a:latin typeface="Arial Rounded MT Bold" pitchFamily="34" charset="0"/>
            </a:endParaRPr>
          </a:p>
          <a:p>
            <a:r>
              <a:rPr lang="hr-HR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Rounded MT Bold" pitchFamily="34" charset="0"/>
              </a:rPr>
              <a:t>Ako u posudi može biti 70 g, koliko će posude zauzeti 3 vanil šećera? Koliko još grama stane u posudu?</a:t>
            </a:r>
          </a:p>
          <a:p>
            <a:r>
              <a:rPr lang="hr-HR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Rounded MT Bold" pitchFamily="34" charset="0"/>
              </a:rPr>
              <a:t> a) Vanil šećer će zauzeti </a:t>
            </a:r>
            <a:r>
              <a:rPr lang="hr-HR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Rounded MT Bold" pitchFamily="34" charset="0"/>
              </a:rPr>
              <a:t>3/7 </a:t>
            </a:r>
            <a:r>
              <a:rPr lang="hr-HR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Rounded MT Bold" pitchFamily="34" charset="0"/>
              </a:rPr>
              <a:t>posude.</a:t>
            </a:r>
          </a:p>
          <a:p>
            <a:r>
              <a:rPr lang="hr-HR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Rounded MT Bold" pitchFamily="34" charset="0"/>
              </a:rPr>
              <a:t> b) 70g-30g=40g</a:t>
            </a:r>
          </a:p>
          <a:p>
            <a:r>
              <a:rPr lang="hr-HR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Rounded MT Bold" pitchFamily="34" charset="0"/>
              </a:rPr>
              <a:t>      U posudu još stane 40 g.</a:t>
            </a:r>
          </a:p>
          <a:p>
            <a:r>
              <a:rPr lang="hr-HR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Arial Rounded MT Bold" pitchFamily="34" charset="0"/>
              </a:rPr>
              <a:t> </a:t>
            </a:r>
            <a:r>
              <a:rPr lang="hr-HR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Rounded MT Bold" pitchFamily="34" charset="0"/>
              </a:rPr>
              <a:t>     40g = </a:t>
            </a:r>
            <a:r>
              <a:rPr lang="hr-HR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Rounded MT Bold" pitchFamily="34" charset="0"/>
              </a:rPr>
              <a:t>4/7 </a:t>
            </a:r>
            <a:r>
              <a:rPr lang="hr-HR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Rounded MT Bold" pitchFamily="34" charset="0"/>
              </a:rPr>
              <a:t>posude.</a:t>
            </a:r>
          </a:p>
          <a:p>
            <a:endParaRPr lang="hr-HR" sz="1800" dirty="0">
              <a:solidFill>
                <a:schemeClr val="tx1">
                  <a:lumMod val="95000"/>
                  <a:lumOff val="5000"/>
                </a:schemeClr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972452" cy="1162050"/>
          </a:xfrm>
        </p:spPr>
        <p:txBody>
          <a:bodyPr>
            <a:normAutofit fontScale="90000"/>
          </a:bodyPr>
          <a:lstStyle/>
          <a:p>
            <a:r>
              <a:rPr lang="hr-HR" sz="4800" dirty="0" smtClean="0">
                <a:solidFill>
                  <a:srgbClr val="FFFF00"/>
                </a:solidFill>
                <a:latin typeface="Arial Rounded MT Bold" pitchFamily="34" charset="0"/>
              </a:rPr>
              <a:t>ZAGREBAČKE KREMŠNITE</a:t>
            </a:r>
            <a:endParaRPr lang="hr-HR" sz="4800" dirty="0">
              <a:solidFill>
                <a:srgbClr val="FFFF00"/>
              </a:solidFill>
              <a:latin typeface="Arial Rounded MT Bold" pitchFamily="34" charset="0"/>
            </a:endParaRPr>
          </a:p>
        </p:txBody>
      </p:sp>
      <p:pic>
        <p:nvPicPr>
          <p:cNvPr id="5" name="Rezervirano mjesto sadržaja 4" descr="šećer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86116" y="2071678"/>
            <a:ext cx="5111750" cy="2788744"/>
          </a:xfrm>
        </p:spPr>
      </p:pic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0" y="5072074"/>
            <a:ext cx="9144000" cy="1643074"/>
          </a:xfrm>
        </p:spPr>
        <p:txBody>
          <a:bodyPr>
            <a:normAutofit lnSpcReduction="10000"/>
          </a:bodyPr>
          <a:lstStyle/>
          <a:p>
            <a:r>
              <a:rPr lang="hr-HR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Rounded MT Bold" pitchFamily="34" charset="0"/>
              </a:rPr>
              <a:t>25 dag šećera = 25/100 kg</a:t>
            </a:r>
          </a:p>
          <a:p>
            <a:r>
              <a:rPr lang="hr-HR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Rounded MT Bold" pitchFamily="34" charset="0"/>
              </a:rPr>
              <a:t>25 dag šećera = 250 g = 250/1000 kg</a:t>
            </a:r>
          </a:p>
          <a:p>
            <a:r>
              <a:rPr lang="hr-HR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Rounded MT Bold" pitchFamily="34" charset="0"/>
              </a:rPr>
              <a:t>Koliko dag šećera je ostalo u vrećici od 1 kg nakon što je potrošeno 25 dag?</a:t>
            </a:r>
          </a:p>
          <a:p>
            <a:r>
              <a:rPr lang="hr-HR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Rounded MT Bold" pitchFamily="34" charset="0"/>
              </a:rPr>
              <a:t>100-25=75dag            Ostalo je 75 dag šećera.</a:t>
            </a:r>
          </a:p>
          <a:p>
            <a:r>
              <a:rPr lang="hr-HR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Rounded MT Bold" pitchFamily="34" charset="0"/>
              </a:rPr>
              <a:t>75 dag = 750 g</a:t>
            </a:r>
          </a:p>
          <a:p>
            <a:endParaRPr lang="hr-HR" sz="1800" dirty="0" smtClean="0">
              <a:solidFill>
                <a:schemeClr val="tx1">
                  <a:lumMod val="95000"/>
                  <a:lumOff val="5000"/>
                </a:schemeClr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28596" y="0"/>
            <a:ext cx="8258204" cy="1155686"/>
          </a:xfrm>
        </p:spPr>
        <p:txBody>
          <a:bodyPr>
            <a:normAutofit fontScale="90000"/>
          </a:bodyPr>
          <a:lstStyle/>
          <a:p>
            <a:r>
              <a:rPr lang="hr-HR" sz="4800" dirty="0" smtClean="0">
                <a:solidFill>
                  <a:srgbClr val="FFFF00"/>
                </a:solidFill>
                <a:latin typeface="Arial Rounded MT Bold" pitchFamily="34" charset="0"/>
              </a:rPr>
              <a:t>ZAGREBAČKE KREMŠNITE</a:t>
            </a:r>
            <a:endParaRPr lang="hr-HR" sz="4800" dirty="0">
              <a:solidFill>
                <a:srgbClr val="FFFF00"/>
              </a:solidFill>
              <a:latin typeface="Arial Rounded MT Bold" pitchFamily="34" charset="0"/>
            </a:endParaRPr>
          </a:p>
        </p:txBody>
      </p:sp>
      <p:pic>
        <p:nvPicPr>
          <p:cNvPr id="5" name="Rezervirano mjesto sadržaja 4" descr="želatina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720" y="1428736"/>
            <a:ext cx="2857514" cy="2857514"/>
          </a:xfrm>
        </p:spPr>
      </p:pic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3857620" y="3643314"/>
            <a:ext cx="4643470" cy="2500330"/>
          </a:xfrm>
        </p:spPr>
        <p:txBody>
          <a:bodyPr>
            <a:normAutofit/>
          </a:bodyPr>
          <a:lstStyle/>
          <a:p>
            <a:r>
              <a:rPr lang="hr-HR" sz="1800" dirty="0" smtClean="0">
                <a:latin typeface="Arial Rounded MT Bold" pitchFamily="34" charset="0"/>
              </a:rPr>
              <a:t>1 želatina = 10 g = 1 dag</a:t>
            </a:r>
          </a:p>
          <a:p>
            <a:r>
              <a:rPr lang="hr-HR" sz="1800" dirty="0" smtClean="0">
                <a:latin typeface="Arial Rounded MT Bold" pitchFamily="34" charset="0"/>
              </a:rPr>
              <a:t>2 želatina = 20 g = 2 dag</a:t>
            </a:r>
          </a:p>
          <a:p>
            <a:r>
              <a:rPr lang="hr-HR" sz="1800" dirty="0" smtClean="0">
                <a:latin typeface="Arial Rounded MT Bold" pitchFamily="34" charset="0"/>
              </a:rPr>
              <a:t>2 dag= 2/100 kg</a:t>
            </a:r>
          </a:p>
          <a:p>
            <a:r>
              <a:rPr lang="hr-HR" sz="1800" dirty="0" smtClean="0">
                <a:latin typeface="Arial Rounded MT Bold" pitchFamily="34" charset="0"/>
              </a:rPr>
              <a:t>20 g = 20/10 dag —› 20/1000 kg</a:t>
            </a:r>
          </a:p>
          <a:p>
            <a:endParaRPr lang="hr-HR" sz="1800" dirty="0"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357158" y="214290"/>
            <a:ext cx="8572560" cy="1470025"/>
          </a:xfrm>
        </p:spPr>
        <p:txBody>
          <a:bodyPr>
            <a:noAutofit/>
          </a:bodyPr>
          <a:lstStyle/>
          <a:p>
            <a:r>
              <a:rPr lang="hr-HR" sz="4800" dirty="0" smtClean="0">
                <a:solidFill>
                  <a:srgbClr val="FFFF00"/>
                </a:solidFill>
                <a:latin typeface="Arial Rounded MT Bold" pitchFamily="34" charset="0"/>
              </a:rPr>
              <a:t>ZAGREBAČKE KREMŠNITE</a:t>
            </a:r>
            <a:endParaRPr lang="hr-HR" sz="4800" dirty="0">
              <a:solidFill>
                <a:srgbClr val="FFFF00"/>
              </a:solidFill>
              <a:latin typeface="Arial Rounded MT Bold" pitchFamily="34" charset="0"/>
            </a:endParaRPr>
          </a:p>
        </p:txBody>
      </p:sp>
      <p:sp>
        <p:nvSpPr>
          <p:cNvPr id="5" name="Podnaslov 4"/>
          <p:cNvSpPr>
            <a:spLocks noGrp="1"/>
          </p:cNvSpPr>
          <p:nvPr>
            <p:ph type="subTitle" idx="1"/>
          </p:nvPr>
        </p:nvSpPr>
        <p:spPr>
          <a:xfrm>
            <a:off x="500034" y="2143116"/>
            <a:ext cx="5929354" cy="4071966"/>
          </a:xfrm>
        </p:spPr>
        <p:txBody>
          <a:bodyPr>
            <a:normAutofit/>
          </a:bodyPr>
          <a:lstStyle/>
          <a:p>
            <a:endParaRPr lang="hr-HR" sz="2000" dirty="0" smtClean="0">
              <a:solidFill>
                <a:schemeClr val="tx1">
                  <a:lumMod val="95000"/>
                  <a:lumOff val="5000"/>
                </a:schemeClr>
              </a:solidFill>
              <a:latin typeface="Arial Rounded MT Bold" pitchFamily="34" charset="0"/>
            </a:endParaRPr>
          </a:p>
          <a:p>
            <a:pPr algn="l"/>
            <a:r>
              <a:rPr lang="hr-HR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Rounded MT Bold" pitchFamily="34" charset="0"/>
              </a:rPr>
              <a:t>8 bjelanjaka = ½ svih 8 jaja</a:t>
            </a:r>
          </a:p>
          <a:p>
            <a:pPr algn="l"/>
            <a:r>
              <a:rPr lang="hr-HR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Rounded MT Bold" pitchFamily="34" charset="0"/>
              </a:rPr>
              <a:t>1 bjelanjak = 1/8 svih bjelanjaka</a:t>
            </a:r>
          </a:p>
          <a:p>
            <a:pPr algn="l"/>
            <a:r>
              <a:rPr lang="hr-HR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Rounded MT Bold" pitchFamily="34" charset="0"/>
              </a:rPr>
              <a:t>1 bjelanjak = ½ cijelog jaja</a:t>
            </a:r>
          </a:p>
          <a:p>
            <a:pPr algn="l"/>
            <a:endParaRPr lang="hr-HR" sz="2000" dirty="0" smtClean="0">
              <a:solidFill>
                <a:schemeClr val="tx1">
                  <a:lumMod val="95000"/>
                  <a:lumOff val="5000"/>
                </a:schemeClr>
              </a:solidFill>
              <a:latin typeface="Arial Rounded MT Bold" pitchFamily="34" charset="0"/>
            </a:endParaRPr>
          </a:p>
          <a:p>
            <a:pPr algn="l"/>
            <a:endParaRPr lang="hr-HR" sz="2000" dirty="0">
              <a:solidFill>
                <a:schemeClr val="tx1">
                  <a:lumMod val="95000"/>
                  <a:lumOff val="5000"/>
                </a:schemeClr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159</TotalTime>
  <Words>430</Words>
  <Application>Microsoft Office PowerPoint</Application>
  <PresentationFormat>Prikaz na zaslonu (4:3)</PresentationFormat>
  <Paragraphs>70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12</vt:i4>
      </vt:variant>
    </vt:vector>
  </HeadingPairs>
  <TitlesOfParts>
    <vt:vector size="13" baseType="lpstr">
      <vt:lpstr>Office tema</vt:lpstr>
      <vt:lpstr>RAZLOMCI U KUHINJI </vt:lpstr>
      <vt:lpstr>ZAGREBAČKE KREMŠNITE</vt:lpstr>
      <vt:lpstr> ZAGREBAČKE KREMŠNITE</vt:lpstr>
      <vt:lpstr>ZAGREBAČKE KREMŠNITE</vt:lpstr>
      <vt:lpstr>ZAGREBAČKE KREMŠNITE</vt:lpstr>
      <vt:lpstr>ZAGREBAČKE KREMŠNITE</vt:lpstr>
      <vt:lpstr>ZAGREBAČKE KREMŠNITE</vt:lpstr>
      <vt:lpstr>ZAGREBAČKE KREMŠNITE</vt:lpstr>
      <vt:lpstr>ZAGREBAČKE KREMŠNITE</vt:lpstr>
      <vt:lpstr>ZAGREBAČKE KREMŠNITE</vt:lpstr>
      <vt:lpstr>ZAGREBAČKE KREMŠNITE </vt:lpstr>
      <vt:lpstr>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RAZLOMCI U KUHINJI </dc:title>
  <dc:creator>obadic</dc:creator>
  <cp:lastModifiedBy>obadic</cp:lastModifiedBy>
  <cp:revision>20</cp:revision>
  <dcterms:created xsi:type="dcterms:W3CDTF">2015-11-23T14:38:43Z</dcterms:created>
  <dcterms:modified xsi:type="dcterms:W3CDTF">2015-11-24T17:02:37Z</dcterms:modified>
</cp:coreProperties>
</file>