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65" r:id="rId4"/>
    <p:sldId id="258" r:id="rId5"/>
    <p:sldId id="259" r:id="rId6"/>
    <p:sldId id="264" r:id="rId7"/>
    <p:sldId id="262" r:id="rId8"/>
    <p:sldId id="260" r:id="rId9"/>
    <p:sldId id="271" r:id="rId10"/>
    <p:sldId id="272" r:id="rId11"/>
    <p:sldId id="270" r:id="rId12"/>
    <p:sldId id="273" r:id="rId13"/>
    <p:sldId id="274" r:id="rId14"/>
    <p:sldId id="269" r:id="rId15"/>
    <p:sldId id="268" r:id="rId16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4660"/>
  </p:normalViewPr>
  <p:slideViewPr>
    <p:cSldViewPr>
      <p:cViewPr varScale="1">
        <p:scale>
          <a:sx n="104" d="100"/>
          <a:sy n="104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6E362-056D-47C9-ADB8-9B9C5EBC48B0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756C0-AFB7-4737-8DC5-8B88ACEFB1A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496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756C0-AFB7-4737-8DC5-8B88ACEFB1AE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1647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756C0-AFB7-4737-8DC5-8B88ACEFB1AE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07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8FCFBC5-D3E3-48D7-B413-3419DD7CBE25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DDC4-6FA0-4992-A43E-2998BCEBD1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FBC5-D3E3-48D7-B413-3419DD7CBE25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DDC4-6FA0-4992-A43E-2998BCEBD1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FBC5-D3E3-48D7-B413-3419DD7CBE25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DDC4-6FA0-4992-A43E-2998BCEBD1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FBC5-D3E3-48D7-B413-3419DD7CBE25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DDC4-6FA0-4992-A43E-2998BCEBD1E1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FBC5-D3E3-48D7-B413-3419DD7CBE25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DDC4-6FA0-4992-A43E-2998BCEBD1E1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FBC5-D3E3-48D7-B413-3419DD7CBE25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DDC4-6FA0-4992-A43E-2998BCEBD1E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FBC5-D3E3-48D7-B413-3419DD7CBE25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DDC4-6FA0-4992-A43E-2998BCEBD1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FBC5-D3E3-48D7-B413-3419DD7CBE25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DDC4-6FA0-4992-A43E-2998BCEBD1E1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FBC5-D3E3-48D7-B413-3419DD7CBE25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DDC4-6FA0-4992-A43E-2998BCEBD1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FBC5-D3E3-48D7-B413-3419DD7CBE25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DDC4-6FA0-4992-A43E-2998BCEBD1E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FBC5-D3E3-48D7-B413-3419DD7CBE25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DDC4-6FA0-4992-A43E-2998BCEBD1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8FCFBC5-D3E3-48D7-B413-3419DD7CBE25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03DDDC4-6FA0-4992-A43E-2998BCEBD1E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159" y="-6583"/>
            <a:ext cx="9270386" cy="659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2276872"/>
            <a:ext cx="5832648" cy="118199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66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POTENCIJE</a:t>
            </a:r>
            <a:endParaRPr lang="hr-HR" sz="66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4048" y="3429000"/>
            <a:ext cx="2664296" cy="5210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r-HR" sz="2000" i="1" dirty="0" smtClean="0">
                <a:solidFill>
                  <a:schemeClr val="tx1"/>
                </a:solidFill>
              </a:rPr>
              <a:t>Valentina Vugrinec 8.c</a:t>
            </a:r>
            <a:endParaRPr lang="hr-HR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40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807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00B0F0"/>
                </a:solidFill>
              </a:rPr>
              <a:t>Za pretvaranja mjernih jedinica</a:t>
            </a:r>
            <a:endParaRPr lang="hr-HR" dirty="0">
              <a:solidFill>
                <a:srgbClr val="00B0F0"/>
              </a:solidFill>
            </a:endParaRPr>
          </a:p>
        </p:txBody>
      </p:sp>
      <p:pic>
        <p:nvPicPr>
          <p:cNvPr id="15362" name="Picture 2" descr="Slikovni rezultat za mjerne jedinice s eksponentima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7" r="7885" b="10831"/>
          <a:stretch/>
        </p:blipFill>
        <p:spPr bwMode="auto">
          <a:xfrm>
            <a:off x="1115615" y="2420888"/>
            <a:ext cx="4266891" cy="30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Slikovni rezultat za mjerne jedinice s eksponentima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2131955" cy="11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809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likovni rezultat za kem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8" y="13391"/>
            <a:ext cx="9056746" cy="632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0" y="2420888"/>
            <a:ext cx="9073008" cy="1189856"/>
          </a:xfrm>
        </p:spPr>
        <p:txBody>
          <a:bodyPr>
            <a:no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U kemiji potencije koristimo za :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37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0" y="225341"/>
            <a:ext cx="9108504" cy="65973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400800" cy="685800"/>
          </a:xfrm>
        </p:spPr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Atomi 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16386" name="Picture 2" descr="Slikovni rezultat za  mjerne jedinice s POTENCIJAMA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888432" cy="22322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4188924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U kemijskim formulama i spojevima također koristimo potencije</a:t>
            </a:r>
            <a:r>
              <a:rPr lang="hr-HR" dirty="0">
                <a:solidFill>
                  <a:schemeClr val="bg1"/>
                </a:solidFill>
              </a:rPr>
              <a:t>. Unificirana atomska jedinica mase jednaka je jednoj dvanaestini mase atoma izotopa ugljika 12.</a:t>
            </a:r>
          </a:p>
          <a:p>
            <a:r>
              <a:rPr lang="hr-HR" dirty="0">
                <a:solidFill>
                  <a:schemeClr val="bg1"/>
                </a:solidFill>
              </a:rPr>
              <a:t>u= 1,660531 x 10-27 kg = 1,660531 x 10-24 g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4864"/>
            <a:ext cx="4000158" cy="203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847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kovni rezultat za SVEMIRI PLANE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4625" y="260647"/>
            <a:ext cx="9238625" cy="65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4344" y="2780928"/>
            <a:ext cx="8856984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solidFill>
                  <a:srgbClr val="C00000"/>
                </a:solidFill>
              </a:rPr>
              <a:t>U ASTRONOMIJI POTENCIJE KORISTIMO   ZA:</a:t>
            </a:r>
            <a:endParaRPr lang="hr-HR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09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likovni rezultat za SVEMIRI PLANE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4" y="90385"/>
            <a:ext cx="9018227" cy="66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Slikovni rezultat za primjena potencija u astronomi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82097"/>
            <a:ext cx="7056784" cy="38611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135" y="5229948"/>
            <a:ext cx="7776864" cy="14773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Da lakše prikažemo koliko su nebeska tijela međusobno udaljena koristimo potencije.</a:t>
            </a:r>
            <a:r>
              <a:rPr lang="hr-HR" b="1" dirty="0"/>
              <a:t> Svjetlosna godina</a:t>
            </a:r>
            <a:r>
              <a:rPr lang="hr-HR" dirty="0"/>
              <a:t> je jedinica za mjerenje </a:t>
            </a:r>
            <a:r>
              <a:rPr lang="hr-HR" dirty="0" smtClean="0">
                <a:solidFill>
                  <a:schemeClr val="bg1"/>
                </a:solidFill>
              </a:rPr>
              <a:t>duljine</a:t>
            </a:r>
            <a:r>
              <a:rPr lang="hr-HR" dirty="0" smtClean="0"/>
              <a:t>, </a:t>
            </a:r>
            <a:r>
              <a:rPr lang="hr-HR" dirty="0"/>
              <a:t>a upotrebljava se prije svega u astronomiji</a:t>
            </a:r>
            <a:r>
              <a:rPr lang="hr-HR" dirty="0" smtClean="0"/>
              <a:t>. Uz </a:t>
            </a:r>
            <a:r>
              <a:rPr lang="hr-HR" dirty="0"/>
              <a:t>činjenicu da je brzina </a:t>
            </a:r>
            <a:r>
              <a:rPr lang="hr-HR" dirty="0" smtClean="0"/>
              <a:t>svjetlosti </a:t>
            </a:r>
            <a:r>
              <a:rPr lang="hr-HR" dirty="0"/>
              <a:t>jednaka 299.792.458 </a:t>
            </a:r>
            <a:r>
              <a:rPr lang="hr-HR" dirty="0" smtClean="0">
                <a:solidFill>
                  <a:schemeClr val="bg1"/>
                </a:solidFill>
              </a:rPr>
              <a:t>m/s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, </a:t>
            </a:r>
            <a:r>
              <a:rPr lang="hr-HR" dirty="0"/>
              <a:t>a jedna julijanska godina dugačka 365,25 dana, svjetlosna godina je jednaka 9.460.730.472.580.800 m odnosno približno 9,461 × </a:t>
            </a:r>
            <a:r>
              <a:rPr lang="hr-HR" dirty="0">
                <a:solidFill>
                  <a:srgbClr val="FF0000"/>
                </a:solidFill>
              </a:rPr>
              <a:t>10</a:t>
            </a:r>
            <a:r>
              <a:rPr lang="hr-HR" baseline="30000" dirty="0">
                <a:solidFill>
                  <a:srgbClr val="FF0000"/>
                </a:solidFill>
              </a:rPr>
              <a:t>15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/>
              <a:t>metara.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3779912" y="2708920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  m</a:t>
            </a:r>
            <a:r>
              <a:rPr lang="hr-HR" baseline="30000" dirty="0" smtClean="0">
                <a:solidFill>
                  <a:schemeClr val="bg1"/>
                </a:solidFill>
              </a:rPr>
              <a:t>n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2279" y="476671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70C0"/>
                </a:solidFill>
              </a:rPr>
              <a:t>ASTRONOMIJA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xmlns="" val="125513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200133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04" y="3356992"/>
            <a:ext cx="6400800" cy="1117848"/>
          </a:xfrm>
        </p:spPr>
        <p:txBody>
          <a:bodyPr>
            <a:noAutofit/>
          </a:bodyPr>
          <a:lstStyle/>
          <a:p>
            <a:r>
              <a:rPr lang="hr-HR" dirty="0" smtClean="0">
                <a:latin typeface="Arial Rounded MT Bold" panose="020F0704030504030204" pitchFamily="34" charset="0"/>
              </a:rPr>
              <a:t>KRAJ!!!</a:t>
            </a:r>
            <a:br>
              <a:rPr lang="hr-HR" dirty="0" smtClean="0">
                <a:latin typeface="Arial Rounded MT Bold" panose="020F0704030504030204" pitchFamily="34" charset="0"/>
              </a:rPr>
            </a:br>
            <a:r>
              <a:rPr lang="hr-HR" dirty="0" smtClean="0">
                <a:latin typeface="Arial Rounded MT Bold" panose="020F0704030504030204" pitchFamily="34" charset="0"/>
              </a:rPr>
              <a:t>Hvala na pažnji!</a:t>
            </a:r>
            <a:endParaRPr lang="hr-HR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3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75756" y="5085184"/>
            <a:ext cx="4248472" cy="592277"/>
          </a:xfrm>
        </p:spPr>
        <p:txBody>
          <a:bodyPr>
            <a:normAutofit fontScale="90000"/>
          </a:bodyPr>
          <a:lstStyle/>
          <a:p>
            <a:r>
              <a:rPr lang="hr-HR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POTENCIJE</a:t>
            </a:r>
            <a:endParaRPr lang="hr-HR" b="1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71600" y="1628800"/>
            <a:ext cx="6248400" cy="1566862"/>
          </a:xfrm>
        </p:spPr>
        <p:txBody>
          <a:bodyPr>
            <a:normAutofit fontScale="85000" lnSpcReduction="20000"/>
          </a:bodyPr>
          <a:lstStyle/>
          <a:p>
            <a:r>
              <a:rPr lang="hr-HR" sz="4400" dirty="0" smtClean="0">
                <a:solidFill>
                  <a:srgbClr val="FF0000"/>
                </a:solidFill>
              </a:rPr>
              <a:t>POTENCIJA je kraći zapis za množenje jednakih faktora</a:t>
            </a:r>
            <a:endParaRPr lang="hr-HR" sz="4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Slikovni rezultat za potencije u fizi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312368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5220072" y="4705654"/>
            <a:ext cx="144016" cy="5281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779912" y="4705654"/>
            <a:ext cx="108012" cy="429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Donut 16"/>
          <p:cNvSpPr/>
          <p:nvPr/>
        </p:nvSpPr>
        <p:spPr>
          <a:xfrm>
            <a:off x="3491880" y="3708880"/>
            <a:ext cx="864095" cy="656224"/>
          </a:xfrm>
          <a:prstGeom prst="donut">
            <a:avLst>
              <a:gd name="adj" fmla="val 4223"/>
            </a:avLst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24873" y="-9236"/>
            <a:ext cx="55418" cy="46181"/>
          </a:xfrm>
          <a:custGeom>
            <a:avLst/>
            <a:gdLst>
              <a:gd name="connsiteX0" fmla="*/ 0 w 55418"/>
              <a:gd name="connsiteY0" fmla="*/ 46181 h 46181"/>
              <a:gd name="connsiteX1" fmla="*/ 55418 w 55418"/>
              <a:gd name="connsiteY1" fmla="*/ 0 h 4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18" h="46181">
                <a:moveTo>
                  <a:pt x="0" y="46181"/>
                </a:moveTo>
                <a:cubicBezTo>
                  <a:pt x="49582" y="6516"/>
                  <a:pt x="32242" y="23176"/>
                  <a:pt x="5541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899592" y="33116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7030A0"/>
                </a:solidFill>
              </a:rPr>
              <a:t>EKSPONENT</a:t>
            </a:r>
            <a:endParaRPr lang="hr-HR" dirty="0">
              <a:solidFill>
                <a:srgbClr val="7030A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483768" y="3573016"/>
            <a:ext cx="1008112" cy="216024"/>
          </a:xfrm>
          <a:prstGeom prst="straightConnector1">
            <a:avLst/>
          </a:prstGeom>
          <a:ln>
            <a:solidFill>
              <a:srgbClr val="7030A0">
                <a:alpha val="50000"/>
              </a:srgb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Donut 29"/>
          <p:cNvSpPr/>
          <p:nvPr/>
        </p:nvSpPr>
        <p:spPr>
          <a:xfrm>
            <a:off x="5004048" y="3841007"/>
            <a:ext cx="720080" cy="864647"/>
          </a:xfrm>
          <a:prstGeom prst="donut">
            <a:avLst>
              <a:gd name="adj" fmla="val 346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cxnSp>
        <p:nvCxnSpPr>
          <p:cNvPr id="2048" name="Straight Arrow Connector 2047"/>
          <p:cNvCxnSpPr/>
          <p:nvPr/>
        </p:nvCxnSpPr>
        <p:spPr>
          <a:xfrm>
            <a:off x="5796136" y="4509120"/>
            <a:ext cx="720080" cy="313599"/>
          </a:xfrm>
          <a:prstGeom prst="straightConnector1">
            <a:avLst/>
          </a:prstGeom>
          <a:ln>
            <a:solidFill>
              <a:srgbClr val="0070C0">
                <a:alpha val="50000"/>
              </a:srgb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2" name="TextBox 2051"/>
          <p:cNvSpPr txBox="1"/>
          <p:nvPr/>
        </p:nvSpPr>
        <p:spPr>
          <a:xfrm>
            <a:off x="6660232" y="474325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BAZA POTENCIJE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23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20" grpId="0"/>
      <p:bldP spid="30" grpId="0" animBg="1"/>
      <p:bldP spid="20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likovni rezultat za MATEMAT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0364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492896"/>
            <a:ext cx="8964487" cy="1125488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U MATEMATICI POTENCIJE KORISTIMO ZA :</a:t>
            </a:r>
            <a:endParaRPr lang="hr-H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41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 smtClean="0">
                <a:solidFill>
                  <a:srgbClr val="0070C0"/>
                </a:solidFill>
              </a:rPr>
              <a:t>FORMULE </a:t>
            </a:r>
            <a:endParaRPr lang="hr-HR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4857100"/>
            <a:ext cx="6080720" cy="83326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hr-HR" dirty="0"/>
              <a:t>Zbrajati i oduzimati mogu se samo jednake potencije , i to tako da im se zbroje ili oduzmu kojeficijenti , a potencije se prepišu .</a:t>
            </a:r>
          </a:p>
          <a:p>
            <a:pPr indent="0">
              <a:buNone/>
            </a:pPr>
            <a:endParaRPr lang="hr-HR" dirty="0" smtClean="0"/>
          </a:p>
        </p:txBody>
      </p:sp>
      <p:pic>
        <p:nvPicPr>
          <p:cNvPr id="7" name="Picture 2" descr="Slikovni rezultat za potenci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3"/>
            <a:ext cx="6375473" cy="211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66872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ZBRAJANJE I ODUZIMANJE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93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619" y="1556792"/>
            <a:ext cx="2819400" cy="599440"/>
          </a:xfrm>
        </p:spPr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Množenje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6151" y="2204864"/>
            <a:ext cx="3024336" cy="2448272"/>
          </a:xfrm>
        </p:spPr>
        <p:txBody>
          <a:bodyPr>
            <a:noAutofit/>
          </a:bodyPr>
          <a:lstStyle/>
          <a:p>
            <a:r>
              <a:rPr lang="hr-HR" sz="2400" dirty="0" smtClean="0"/>
              <a:t>Potencije jednakih   baza množimo tako da bazu prepišemo , a eksponente zbrojimo.</a:t>
            </a:r>
            <a:endParaRPr lang="hr-HR" sz="240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09" r="13112"/>
          <a:stretch/>
        </p:blipFill>
        <p:spPr bwMode="auto">
          <a:xfrm>
            <a:off x="1547664" y="1772816"/>
            <a:ext cx="2760453" cy="30963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 descr="Slikovni rezultat za potencij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29" t="29714" r="77937" b="54487"/>
          <a:stretch/>
        </p:blipFill>
        <p:spPr bwMode="auto">
          <a:xfrm>
            <a:off x="5652120" y="4859129"/>
            <a:ext cx="1772398" cy="607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3804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dijeljenje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Potencije  jednakih baza dijelimo tako da im bazu prepišemo , a eksponent oduzmemo .</a:t>
            </a:r>
            <a:endParaRPr lang="hr-HR" sz="2400" dirty="0"/>
          </a:p>
        </p:txBody>
      </p:sp>
      <p:pic>
        <p:nvPicPr>
          <p:cNvPr id="7170" name="Picture 2" descr="Slikovni rezultat za potenci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3515883" cy="30689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2" descr="Slikovni rezultat za potencij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28" t="55198" r="77667" b="31811"/>
          <a:stretch/>
        </p:blipFill>
        <p:spPr bwMode="auto">
          <a:xfrm>
            <a:off x="5652120" y="4759738"/>
            <a:ext cx="1790755" cy="4521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04083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>
                <a:solidFill>
                  <a:srgbClr val="0070C0"/>
                </a:solidFill>
              </a:rPr>
              <a:t>POTENCIJE S NEGATIVNIM EKSPONENTOM</a:t>
            </a:r>
            <a:endParaRPr lang="hr-HR" sz="28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Slikovni rezultat za potencij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60" r="10451" b="34818"/>
          <a:stretch/>
        </p:blipFill>
        <p:spPr bwMode="auto">
          <a:xfrm>
            <a:off x="979950" y="2636912"/>
            <a:ext cx="2880320" cy="2235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" name="Picture 2" descr="Slikovni rezultat za potencij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7" t="12502" r="1902"/>
          <a:stretch/>
        </p:blipFill>
        <p:spPr bwMode="auto">
          <a:xfrm>
            <a:off x="4067944" y="2204864"/>
            <a:ext cx="4032448" cy="2965654"/>
          </a:xfrm>
          <a:prstGeom prst="roundRect">
            <a:avLst>
              <a:gd name="adj" fmla="val 902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187624" y="500851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Potencija s negativnom bazom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 rot="4414031">
            <a:off x="110666" y="4696150"/>
            <a:ext cx="1088470" cy="733406"/>
          </a:xfrm>
          <a:prstGeom prst="curvedUpArrow">
            <a:avLst>
              <a:gd name="adj1" fmla="val 22684"/>
              <a:gd name="adj2" fmla="val 48817"/>
              <a:gd name="adj3" fmla="val 21471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11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likovni rezultat za MATEMAT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" y="2132856"/>
            <a:ext cx="9036494" cy="144016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dirty="0" smtClean="0"/>
              <a:t>	</a:t>
            </a:r>
            <a:r>
              <a:rPr lang="hr-HR" dirty="0" smtClean="0">
                <a:solidFill>
                  <a:srgbClr val="FF0000"/>
                </a:solidFill>
              </a:rPr>
              <a:t>u FIZICI POTENCIJE KORISTIMO ZA :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18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685800"/>
          </a:xfrm>
        </p:spPr>
        <p:txBody>
          <a:bodyPr>
            <a:noAutofit/>
          </a:bodyPr>
          <a:lstStyle/>
          <a:p>
            <a:r>
              <a:rPr lang="hr-HR" sz="2800" dirty="0" smtClean="0">
                <a:solidFill>
                  <a:srgbClr val="00B0F0"/>
                </a:solidFill>
              </a:rPr>
              <a:t>Prefiksi mjernih jedinica prema si sustavu</a:t>
            </a:r>
            <a:endParaRPr lang="hr-HR" sz="2800" dirty="0">
              <a:solidFill>
                <a:srgbClr val="00B0F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6157173"/>
              </p:ext>
            </p:extLst>
          </p:nvPr>
        </p:nvGraphicFramePr>
        <p:xfrm>
          <a:off x="2483768" y="2060848"/>
          <a:ext cx="4176464" cy="362818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30072"/>
                <a:gridCol w="315552"/>
                <a:gridCol w="2430840"/>
              </a:tblGrid>
              <a:tr h="261339"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fiks</a:t>
                      </a:r>
                    </a:p>
                  </a:txBody>
                  <a:tcPr marL="5259" marR="5259" marT="5259" marB="52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Znak</a:t>
                      </a:r>
                    </a:p>
                  </a:txBody>
                  <a:tcPr marL="5259" marR="5259" marT="5259" marB="52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Vrijednost</a:t>
                      </a:r>
                    </a:p>
                  </a:txBody>
                  <a:tcPr marL="5259" marR="5259" marT="5259" marB="5259"/>
                </a:tc>
              </a:tr>
              <a:tr h="161983"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jota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Y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10</a:t>
                      </a:r>
                      <a:r>
                        <a:rPr lang="hr-HR" sz="1000" baseline="30000"/>
                        <a:t>24</a:t>
                      </a:r>
                      <a:endParaRPr lang="hr-HR" sz="1000"/>
                    </a:p>
                  </a:txBody>
                  <a:tcPr marL="5259" marR="5259" marT="5259" marB="5259" anchor="ctr"/>
                </a:tc>
              </a:tr>
              <a:tr h="161983"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zeta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Z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10</a:t>
                      </a:r>
                      <a:r>
                        <a:rPr lang="hr-HR" sz="1000" baseline="30000"/>
                        <a:t>21</a:t>
                      </a:r>
                      <a:endParaRPr lang="hr-HR" sz="1000"/>
                    </a:p>
                  </a:txBody>
                  <a:tcPr marL="5259" marR="5259" marT="5259" marB="5259" anchor="ctr"/>
                </a:tc>
              </a:tr>
              <a:tr h="161983"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eksa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E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10</a:t>
                      </a:r>
                      <a:r>
                        <a:rPr lang="hr-HR" sz="1000" baseline="30000"/>
                        <a:t>18</a:t>
                      </a:r>
                      <a:endParaRPr lang="hr-HR" sz="1000"/>
                    </a:p>
                  </a:txBody>
                  <a:tcPr marL="5259" marR="5259" marT="5259" marB="5259" anchor="ctr"/>
                </a:tc>
              </a:tr>
              <a:tr h="161983"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peta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P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10</a:t>
                      </a:r>
                      <a:r>
                        <a:rPr lang="hr-HR" sz="1000" baseline="30000" dirty="0"/>
                        <a:t>15</a:t>
                      </a:r>
                      <a:endParaRPr lang="hr-HR" sz="1000" dirty="0"/>
                    </a:p>
                  </a:txBody>
                  <a:tcPr marL="5259" marR="5259" marT="5259" marB="5259" anchor="ctr"/>
                </a:tc>
              </a:tr>
              <a:tr h="239117"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tera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T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10</a:t>
                      </a:r>
                      <a:r>
                        <a:rPr lang="hr-HR" sz="1000" baseline="30000" dirty="0"/>
                        <a:t>12</a:t>
                      </a:r>
                      <a:endParaRPr lang="hr-HR" sz="1000" dirty="0"/>
                    </a:p>
                  </a:txBody>
                  <a:tcPr marL="5259" marR="5259" marT="5259" marB="5259" anchor="ctr"/>
                </a:tc>
              </a:tr>
              <a:tr h="161983"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giga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G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10</a:t>
                      </a:r>
                      <a:r>
                        <a:rPr lang="hr-HR" sz="1000" baseline="30000"/>
                        <a:t>9</a:t>
                      </a:r>
                      <a:endParaRPr lang="hr-HR" sz="1000"/>
                    </a:p>
                  </a:txBody>
                  <a:tcPr marL="5259" marR="5259" marT="5259" marB="5259" anchor="ctr"/>
                </a:tc>
              </a:tr>
              <a:tr h="161983"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mega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M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10</a:t>
                      </a:r>
                      <a:r>
                        <a:rPr lang="hr-HR" sz="1000" baseline="30000" dirty="0"/>
                        <a:t>6</a:t>
                      </a:r>
                      <a:endParaRPr lang="hr-HR" sz="1000" dirty="0"/>
                    </a:p>
                  </a:txBody>
                  <a:tcPr marL="5259" marR="5259" marT="5259" marB="5259" anchor="ctr"/>
                </a:tc>
              </a:tr>
              <a:tr h="195204"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kilo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k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10</a:t>
                      </a:r>
                      <a:r>
                        <a:rPr lang="hr-HR" sz="1000" baseline="30000" dirty="0"/>
                        <a:t>3</a:t>
                      </a:r>
                      <a:endParaRPr lang="hr-HR" sz="1000" dirty="0"/>
                    </a:p>
                  </a:txBody>
                  <a:tcPr marL="5259" marR="5259" marT="5259" marB="5259" anchor="ctr"/>
                </a:tc>
              </a:tr>
              <a:tr h="161983"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hekto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h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10</a:t>
                      </a:r>
                      <a:r>
                        <a:rPr lang="hr-HR" sz="1000" baseline="30000" dirty="0"/>
                        <a:t>2</a:t>
                      </a:r>
                      <a:endParaRPr lang="hr-HR" sz="1000" dirty="0"/>
                    </a:p>
                  </a:txBody>
                  <a:tcPr marL="5259" marR="5259" marT="5259" marB="5259" anchor="ctr"/>
                </a:tc>
              </a:tr>
              <a:tr h="161983"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deka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da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10</a:t>
                      </a:r>
                    </a:p>
                  </a:txBody>
                  <a:tcPr marL="5259" marR="5259" marT="5259" marB="5259" anchor="ctr"/>
                </a:tc>
              </a:tr>
              <a:tr h="161983"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deci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d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10</a:t>
                      </a:r>
                      <a:r>
                        <a:rPr lang="hr-HR" sz="1000" baseline="30000"/>
                        <a:t>−1</a:t>
                      </a:r>
                      <a:endParaRPr lang="hr-HR" sz="1000"/>
                    </a:p>
                  </a:txBody>
                  <a:tcPr marL="5259" marR="5259" marT="5259" marB="5259" anchor="ctr"/>
                </a:tc>
              </a:tr>
              <a:tr h="161983"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centi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c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10</a:t>
                      </a:r>
                      <a:r>
                        <a:rPr lang="hr-HR" sz="1000" baseline="30000"/>
                        <a:t>−2</a:t>
                      </a:r>
                      <a:endParaRPr lang="hr-HR" sz="1000"/>
                    </a:p>
                  </a:txBody>
                  <a:tcPr marL="5259" marR="5259" marT="5259" marB="5259" anchor="ctr"/>
                </a:tc>
              </a:tr>
              <a:tr h="161983"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mili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m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10</a:t>
                      </a:r>
                      <a:r>
                        <a:rPr lang="hr-HR" sz="1000" baseline="30000"/>
                        <a:t>−3</a:t>
                      </a:r>
                      <a:endParaRPr lang="hr-HR" sz="1000"/>
                    </a:p>
                  </a:txBody>
                  <a:tcPr marL="5259" marR="5259" marT="5259" marB="5259" anchor="ctr"/>
                </a:tc>
              </a:tr>
              <a:tr h="161983"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mikro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µ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10</a:t>
                      </a:r>
                      <a:r>
                        <a:rPr lang="hr-HR" sz="1000" baseline="30000"/>
                        <a:t>−6</a:t>
                      </a:r>
                      <a:endParaRPr lang="hr-HR" sz="1000"/>
                    </a:p>
                  </a:txBody>
                  <a:tcPr marL="5259" marR="5259" marT="5259" marB="5259" anchor="ctr"/>
                </a:tc>
              </a:tr>
              <a:tr h="161983"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nano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n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10</a:t>
                      </a:r>
                      <a:r>
                        <a:rPr lang="hr-HR" sz="1000" baseline="30000"/>
                        <a:t>−9</a:t>
                      </a:r>
                      <a:endParaRPr lang="hr-HR" sz="1000"/>
                    </a:p>
                  </a:txBody>
                  <a:tcPr marL="5259" marR="5259" marT="5259" marB="5259" anchor="ctr"/>
                </a:tc>
              </a:tr>
              <a:tr h="161983"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piko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p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10</a:t>
                      </a:r>
                      <a:r>
                        <a:rPr lang="hr-HR" sz="1000" baseline="30000"/>
                        <a:t>−12</a:t>
                      </a:r>
                      <a:endParaRPr lang="hr-HR" sz="1000"/>
                    </a:p>
                  </a:txBody>
                  <a:tcPr marL="5259" marR="5259" marT="5259" marB="5259" anchor="ctr"/>
                </a:tc>
              </a:tr>
              <a:tr h="161983"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femto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f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10</a:t>
                      </a:r>
                      <a:r>
                        <a:rPr lang="hr-HR" sz="1000" baseline="30000"/>
                        <a:t>−15</a:t>
                      </a:r>
                      <a:endParaRPr lang="hr-HR" sz="1000"/>
                    </a:p>
                  </a:txBody>
                  <a:tcPr marL="5259" marR="5259" marT="5259" marB="5259" anchor="ctr"/>
                </a:tc>
              </a:tr>
              <a:tr h="161983"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ato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a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10</a:t>
                      </a:r>
                      <a:r>
                        <a:rPr lang="hr-HR" sz="1000" baseline="30000"/>
                        <a:t>−18</a:t>
                      </a:r>
                      <a:endParaRPr lang="hr-HR" sz="1000"/>
                    </a:p>
                  </a:txBody>
                  <a:tcPr marL="5259" marR="5259" marT="5259" marB="5259" anchor="ctr"/>
                </a:tc>
              </a:tr>
              <a:tr h="161983"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zepto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z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10</a:t>
                      </a:r>
                      <a:r>
                        <a:rPr lang="hr-HR" sz="1000" baseline="30000"/>
                        <a:t>−21</a:t>
                      </a:r>
                      <a:endParaRPr lang="hr-HR" sz="1000"/>
                    </a:p>
                  </a:txBody>
                  <a:tcPr marL="5259" marR="5259" marT="5259" marB="5259" anchor="ctr"/>
                </a:tc>
              </a:tr>
              <a:tr h="161983"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jokto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y</a:t>
                      </a:r>
                    </a:p>
                  </a:txBody>
                  <a:tcPr marL="5259" marR="5259" marT="5259" marB="5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10</a:t>
                      </a:r>
                      <a:r>
                        <a:rPr lang="hr-HR" sz="1000" baseline="30000" dirty="0"/>
                        <a:t>−24</a:t>
                      </a:r>
                      <a:endParaRPr lang="hr-HR" sz="1000" dirty="0"/>
                    </a:p>
                  </a:txBody>
                  <a:tcPr marL="5259" marR="5259" marT="5259" marB="525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008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2105</TotalTime>
  <Words>292</Words>
  <Application>Microsoft Office PowerPoint</Application>
  <PresentationFormat>Prikaz na zaslonu (4:3)</PresentationFormat>
  <Paragraphs>93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Couture</vt:lpstr>
      <vt:lpstr>POTENCIJE</vt:lpstr>
      <vt:lpstr>POTENCIJE</vt:lpstr>
      <vt:lpstr>U MATEMATICI POTENCIJE KORISTIMO ZA :</vt:lpstr>
      <vt:lpstr>FORMULE </vt:lpstr>
      <vt:lpstr>Množenje</vt:lpstr>
      <vt:lpstr>dijeljenje</vt:lpstr>
      <vt:lpstr>POTENCIJE S NEGATIVNIM EKSPONENTOM</vt:lpstr>
      <vt:lpstr> u FIZICI POTENCIJE KORISTIMO ZA :</vt:lpstr>
      <vt:lpstr>Prefiksi mjernih jedinica prema si sustavu</vt:lpstr>
      <vt:lpstr>Za pretvaranja mjernih jedinica</vt:lpstr>
      <vt:lpstr>U kemiji potencije koristimo za :</vt:lpstr>
      <vt:lpstr>Atomi </vt:lpstr>
      <vt:lpstr>Slajd 13</vt:lpstr>
      <vt:lpstr>Slajd 14</vt:lpstr>
      <vt:lpstr>KRAJ!!! 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POTENCIJE</dc:title>
  <dc:creator>komp</dc:creator>
  <cp:lastModifiedBy>name</cp:lastModifiedBy>
  <cp:revision>36</cp:revision>
  <dcterms:created xsi:type="dcterms:W3CDTF">2016-10-26T15:19:55Z</dcterms:created>
  <dcterms:modified xsi:type="dcterms:W3CDTF">2016-11-05T07:08:35Z</dcterms:modified>
</cp:coreProperties>
</file>