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6"/>
  </p:notesMasterIdLst>
  <p:sldIdLst>
    <p:sldId id="286" r:id="rId2"/>
    <p:sldId id="288" r:id="rId3"/>
    <p:sldId id="285" r:id="rId4"/>
    <p:sldId id="287" r:id="rId5"/>
    <p:sldId id="289" r:id="rId6"/>
    <p:sldId id="290" r:id="rId7"/>
    <p:sldId id="295" r:id="rId8"/>
    <p:sldId id="293" r:id="rId9"/>
    <p:sldId id="298" r:id="rId10"/>
    <p:sldId id="296" r:id="rId11"/>
    <p:sldId id="297" r:id="rId12"/>
    <p:sldId id="299" r:id="rId13"/>
    <p:sldId id="300" r:id="rId14"/>
    <p:sldId id="292" r:id="rId15"/>
  </p:sldIdLst>
  <p:sldSz cx="9144000" cy="6858000" type="screen4x3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D802"/>
    <a:srgbClr val="66EC0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4660" autoAdjust="0"/>
  </p:normalViewPr>
  <p:slideViewPr>
    <p:cSldViewPr>
      <p:cViewPr varScale="1">
        <p:scale>
          <a:sx n="107" d="100"/>
          <a:sy n="107" d="100"/>
        </p:scale>
        <p:origin x="-8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24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11/5/2016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771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4158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502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923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8170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318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6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11/5/2016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589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11/5/2016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987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11/5/2016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1249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2"/>
            <a:ext cx="3008313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5"/>
            <a:ext cx="3008313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9081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3814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13663"/>
            <a:ext cx="82296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8229600" cy="4713391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6530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5304"/>
            <a:ext cx="2895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16530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8409940" y="6608110"/>
            <a:ext cx="752469" cy="27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bg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bg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7744" y="404664"/>
            <a:ext cx="453598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r-HR" sz="9600" dirty="0" smtClean="0">
              <a:solidFill>
                <a:schemeClr val="bg1"/>
              </a:solidFill>
              <a:latin typeface="Curlz MT" pitchFamily="82" charset="0"/>
              <a:ea typeface="Adobe Fan Heiti Std B" pitchFamily="34" charset="-128"/>
            </a:endParaRPr>
          </a:p>
          <a:p>
            <a:r>
              <a:rPr lang="hr-HR" sz="9600" dirty="0" smtClean="0">
                <a:solidFill>
                  <a:schemeClr val="bg1"/>
                </a:solidFill>
                <a:latin typeface="Curlz MT" pitchFamily="82" charset="0"/>
                <a:ea typeface="Adobe Fan Heiti Std B" pitchFamily="34" charset="-128"/>
              </a:rPr>
              <a:t>Potencije</a:t>
            </a:r>
            <a:endParaRPr lang="hr-HR" sz="9600" dirty="0">
              <a:solidFill>
                <a:schemeClr val="bg1"/>
              </a:solidFill>
              <a:latin typeface="Curlz MT" pitchFamily="82" charset="0"/>
              <a:ea typeface="Adobe Fan Heiti Std B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31164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lgerian" panose="04020705040A02060702" pitchFamily="82" charset="0"/>
              </a:rPr>
              <a:t>Potencije u Svemiru</a:t>
            </a:r>
            <a:endParaRPr lang="hr-HR" dirty="0">
              <a:latin typeface="Algerian" panose="04020705040A02060702" pitchFamily="82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29208" y="1412776"/>
            <a:ext cx="8229600" cy="4713391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hr-HR" sz="2800" dirty="0" smtClean="0">
                <a:latin typeface="Book Antiqua" panose="02040602050305030304" pitchFamily="18" charset="0"/>
              </a:rPr>
              <a:t>Koristimo ih za udaljenost </a:t>
            </a:r>
            <a:r>
              <a:rPr lang="hr-HR" sz="2800" dirty="0" err="1" smtClean="0">
                <a:latin typeface="Book Antiqua" panose="02040602050305030304" pitchFamily="18" charset="0"/>
              </a:rPr>
              <a:t>svemirskh</a:t>
            </a:r>
            <a:r>
              <a:rPr lang="hr-HR" sz="2800" dirty="0" smtClean="0">
                <a:latin typeface="Book Antiqua" panose="02040602050305030304" pitchFamily="18" charset="0"/>
              </a:rPr>
              <a:t> tijela</a:t>
            </a:r>
          </a:p>
          <a:p>
            <a:pPr>
              <a:lnSpc>
                <a:spcPct val="150000"/>
              </a:lnSpc>
            </a:pPr>
            <a:r>
              <a:rPr lang="hr-HR" sz="2800" dirty="0" smtClean="0">
                <a:latin typeface="Book Antiqua" panose="02040602050305030304" pitchFamily="18" charset="0"/>
              </a:rPr>
              <a:t>Najbliža zvijezda je </a:t>
            </a:r>
            <a:r>
              <a:rPr lang="hr-HR" sz="2800" dirty="0" err="1" smtClean="0">
                <a:latin typeface="Book Antiqua" panose="02040602050305030304" pitchFamily="18" charset="0"/>
              </a:rPr>
              <a:t>Proxima</a:t>
            </a:r>
            <a:r>
              <a:rPr lang="hr-HR" sz="2800" dirty="0" smtClean="0">
                <a:latin typeface="Book Antiqua" panose="02040602050305030304" pitchFamily="18" charset="0"/>
              </a:rPr>
              <a:t> Centauri 4.02 </a:t>
            </a:r>
            <a:r>
              <a:rPr lang="hr-HR" sz="2800" baseline="-8000" dirty="0">
                <a:solidFill>
                  <a:prstClr val="white"/>
                </a:solidFill>
                <a:latin typeface="Book Antiqua" panose="02040602050305030304" pitchFamily="18" charset="0"/>
              </a:rPr>
              <a:t>x</a:t>
            </a:r>
            <a:r>
              <a:rPr lang="hr-HR" sz="2800" dirty="0" smtClean="0">
                <a:solidFill>
                  <a:prstClr val="white"/>
                </a:solidFill>
                <a:latin typeface="Book Antiqua" panose="02040602050305030304" pitchFamily="18" charset="0"/>
              </a:rPr>
              <a:t> 10</a:t>
            </a:r>
            <a:r>
              <a:rPr lang="hr-HR" sz="2800" baseline="30000" dirty="0" smtClean="0">
                <a:solidFill>
                  <a:prstClr val="white"/>
                </a:solidFill>
                <a:latin typeface="Book Antiqua" panose="02040602050305030304" pitchFamily="18" charset="0"/>
              </a:rPr>
              <a:t>13</a:t>
            </a:r>
            <a:r>
              <a:rPr lang="hr-HR" sz="2800" dirty="0" smtClean="0">
                <a:solidFill>
                  <a:prstClr val="white"/>
                </a:solidFill>
                <a:latin typeface="Book Antiqua" panose="02040602050305030304" pitchFamily="18" charset="0"/>
              </a:rPr>
              <a:t>km</a:t>
            </a:r>
            <a:endParaRPr lang="hr-HR" sz="2800" dirty="0"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</a:pPr>
            <a:r>
              <a:rPr lang="hr-HR" sz="2800" dirty="0" smtClean="0">
                <a:solidFill>
                  <a:prstClr val="white"/>
                </a:solidFill>
                <a:latin typeface="Book Antiqua" panose="02040602050305030304" pitchFamily="18" charset="0"/>
              </a:rPr>
              <a:t>udaljenost nekih planeta od Sunca: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2800" dirty="0" smtClean="0">
                <a:solidFill>
                  <a:prstClr val="white"/>
                </a:solidFill>
                <a:latin typeface="Book Antiqua" panose="02040602050305030304" pitchFamily="18" charset="0"/>
              </a:rPr>
              <a:t>	Zemlja 150 000 000 km =1.5x10</a:t>
            </a:r>
            <a:r>
              <a:rPr lang="hr-HR" sz="2800" baseline="30000" dirty="0">
                <a:solidFill>
                  <a:prstClr val="white"/>
                </a:solidFill>
                <a:latin typeface="Book Antiqua" panose="02040602050305030304" pitchFamily="18" charset="0"/>
              </a:rPr>
              <a:t>8</a:t>
            </a:r>
            <a:r>
              <a:rPr lang="hr-HR" sz="2800" baseline="30000" dirty="0" smtClean="0">
                <a:solidFill>
                  <a:prstClr val="white"/>
                </a:solidFill>
                <a:latin typeface="Book Antiqua" panose="02040602050305030304" pitchFamily="18" charset="0"/>
              </a:rPr>
              <a:t> </a:t>
            </a:r>
            <a:r>
              <a:rPr lang="hr-HR" sz="2800" dirty="0" smtClean="0">
                <a:solidFill>
                  <a:prstClr val="white"/>
                </a:solidFill>
                <a:latin typeface="Book Antiqua" panose="02040602050305030304" pitchFamily="18" charset="0"/>
              </a:rPr>
              <a:t>km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2800" dirty="0" smtClean="0">
                <a:solidFill>
                  <a:prstClr val="white"/>
                </a:solidFill>
                <a:latin typeface="Book Antiqua" panose="02040602050305030304" pitchFamily="18" charset="0"/>
              </a:rPr>
              <a:t>	Uran 2 880 000 </a:t>
            </a:r>
            <a:r>
              <a:rPr lang="hr-HR" sz="2800" dirty="0" err="1" smtClean="0">
                <a:solidFill>
                  <a:prstClr val="white"/>
                </a:solidFill>
                <a:latin typeface="Book Antiqua" panose="02040602050305030304" pitchFamily="18" charset="0"/>
              </a:rPr>
              <a:t>000</a:t>
            </a:r>
            <a:r>
              <a:rPr lang="hr-HR" sz="2800" dirty="0" smtClean="0">
                <a:solidFill>
                  <a:prstClr val="white"/>
                </a:solidFill>
                <a:latin typeface="Book Antiqua" panose="02040602050305030304" pitchFamily="18" charset="0"/>
              </a:rPr>
              <a:t> km =2,88x10</a:t>
            </a:r>
            <a:r>
              <a:rPr lang="hr-HR" sz="2800" baseline="30000" dirty="0" smtClean="0">
                <a:solidFill>
                  <a:prstClr val="white"/>
                </a:solidFill>
                <a:latin typeface="Book Antiqua" panose="02040602050305030304" pitchFamily="18" charset="0"/>
              </a:rPr>
              <a:t>9</a:t>
            </a:r>
            <a:r>
              <a:rPr lang="hr-HR" sz="2800" dirty="0" smtClean="0">
                <a:solidFill>
                  <a:prstClr val="white"/>
                </a:solidFill>
                <a:latin typeface="Book Antiqua" panose="02040602050305030304" pitchFamily="18" charset="0"/>
              </a:rPr>
              <a:t> km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2800" dirty="0" smtClean="0">
                <a:solidFill>
                  <a:prstClr val="white"/>
                </a:solidFill>
                <a:latin typeface="Book Antiqua" panose="02040602050305030304" pitchFamily="18" charset="0"/>
              </a:rPr>
              <a:t>	Neptun 4 500 000 </a:t>
            </a:r>
            <a:r>
              <a:rPr lang="hr-HR" sz="2800" dirty="0" err="1" smtClean="0">
                <a:solidFill>
                  <a:prstClr val="white"/>
                </a:solidFill>
                <a:latin typeface="Book Antiqua" panose="02040602050305030304" pitchFamily="18" charset="0"/>
              </a:rPr>
              <a:t>000</a:t>
            </a:r>
            <a:r>
              <a:rPr lang="hr-HR" sz="2800" dirty="0" smtClean="0">
                <a:solidFill>
                  <a:prstClr val="white"/>
                </a:solidFill>
                <a:latin typeface="Book Antiqua" panose="02040602050305030304" pitchFamily="18" charset="0"/>
              </a:rPr>
              <a:t> km = 4.5x10</a:t>
            </a:r>
            <a:r>
              <a:rPr lang="hr-HR" sz="2800" baseline="30000" dirty="0" smtClean="0">
                <a:solidFill>
                  <a:prstClr val="white"/>
                </a:solidFill>
                <a:latin typeface="Book Antiqua" panose="02040602050305030304" pitchFamily="18" charset="0"/>
              </a:rPr>
              <a:t>9 </a:t>
            </a:r>
            <a:r>
              <a:rPr lang="hr-HR" sz="2800" dirty="0" smtClean="0">
                <a:solidFill>
                  <a:prstClr val="white"/>
                </a:solidFill>
                <a:latin typeface="Book Antiqua" panose="02040602050305030304" pitchFamily="18" charset="0"/>
              </a:rPr>
              <a:t>km</a:t>
            </a:r>
          </a:p>
        </p:txBody>
      </p:sp>
      <p:cxnSp>
        <p:nvCxnSpPr>
          <p:cNvPr id="4" name="Ravni poveznik sa strelicom 3"/>
          <p:cNvCxnSpPr/>
          <p:nvPr/>
        </p:nvCxnSpPr>
        <p:spPr>
          <a:xfrm>
            <a:off x="4355976" y="7032610"/>
            <a:ext cx="576064" cy="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3010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lgerian" panose="04020705040A02060702" pitchFamily="82" charset="0"/>
              </a:rPr>
              <a:t>Potencije u Biologiji</a:t>
            </a:r>
            <a:endParaRPr lang="hr-HR" dirty="0">
              <a:latin typeface="Algerian" panose="04020705040A02060702" pitchFamily="82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endParaRPr lang="hr-HR" sz="2800" baseline="30000" dirty="0" smtClean="0"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</a:pPr>
            <a:r>
              <a:rPr lang="hr-HR" sz="2800" dirty="0" smtClean="0">
                <a:latin typeface="Book Antiqua" panose="02040602050305030304" pitchFamily="18" charset="0"/>
              </a:rPr>
              <a:t>Ljudska stanica ima oko 35 000 gena=3.5x10</a:t>
            </a:r>
            <a:r>
              <a:rPr lang="hr-HR" sz="2800" baseline="30000" dirty="0">
                <a:latin typeface="Book Antiqua" panose="02040602050305030304" pitchFamily="18" charset="0"/>
              </a:rPr>
              <a:t>4</a:t>
            </a:r>
            <a:endParaRPr lang="hr-HR" sz="2800" baseline="30000" dirty="0" smtClean="0"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</a:pPr>
            <a:r>
              <a:rPr lang="hr-HR" sz="2800" dirty="0" smtClean="0">
                <a:latin typeface="Book Antiqua" panose="02040602050305030304" pitchFamily="18" charset="0"/>
              </a:rPr>
              <a:t>Virus gripe ima masu 7.07x10 </a:t>
            </a:r>
            <a:r>
              <a:rPr lang="hr-HR" sz="2800" baseline="30000" dirty="0" smtClean="0">
                <a:latin typeface="Book Antiqua" panose="02040602050305030304" pitchFamily="18" charset="0"/>
              </a:rPr>
              <a:t>-17</a:t>
            </a:r>
            <a:r>
              <a:rPr lang="hr-HR" sz="2800" dirty="0" smtClean="0">
                <a:latin typeface="Book Antiqua" panose="02040602050305030304" pitchFamily="18" charset="0"/>
              </a:rPr>
              <a:t>g</a:t>
            </a:r>
          </a:p>
          <a:p>
            <a:pPr marL="0" indent="0">
              <a:buNone/>
            </a:pPr>
            <a:endParaRPr lang="hr-HR" sz="2800" dirty="0" smtClean="0">
              <a:latin typeface="Curlz MT" panose="04040404050702020202" pitchFamily="82" charset="0"/>
            </a:endParaRPr>
          </a:p>
          <a:p>
            <a:endParaRPr lang="hr-HR" sz="2800" dirty="0" smtClean="0">
              <a:latin typeface="Curlz MT" panose="040404040507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29178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Internetska tražilica </a:t>
            </a:r>
            <a:r>
              <a:rPr lang="hr-HR" dirty="0" err="1" smtClean="0"/>
              <a:t>Google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Ime je dobila prema broju </a:t>
            </a:r>
            <a:r>
              <a:rPr lang="hr-HR" dirty="0" err="1" smtClean="0"/>
              <a:t>googol</a:t>
            </a:r>
            <a:r>
              <a:rPr lang="hr-HR" dirty="0" smtClean="0"/>
              <a:t> – broj 1 sa sto nula </a:t>
            </a:r>
            <a:r>
              <a:rPr lang="hr-HR" i="1" dirty="0" smtClean="0"/>
              <a:t>(čit. </a:t>
            </a:r>
            <a:r>
              <a:rPr lang="hr-HR" i="1" dirty="0" err="1" smtClean="0"/>
              <a:t>gugol</a:t>
            </a:r>
            <a:r>
              <a:rPr lang="hr-HR" i="1" dirty="0" smtClean="0"/>
              <a:t>) , </a:t>
            </a:r>
            <a:r>
              <a:rPr lang="hr-HR" dirty="0" smtClean="0"/>
              <a:t>a koji iznosi 10</a:t>
            </a:r>
            <a:r>
              <a:rPr lang="hr-HR" baseline="30000" dirty="0" smtClean="0"/>
              <a:t>100</a:t>
            </a:r>
          </a:p>
          <a:p>
            <a:r>
              <a:rPr lang="hr-HR" dirty="0" smtClean="0"/>
              <a:t> tražilica  </a:t>
            </a:r>
            <a:r>
              <a:rPr lang="hr-HR" dirty="0" err="1" smtClean="0"/>
              <a:t>Google</a:t>
            </a:r>
            <a:r>
              <a:rPr lang="hr-HR" dirty="0" smtClean="0"/>
              <a:t> predstavlja mjesto za beskonačan skup informacija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5878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Izvori znanja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err="1" smtClean="0"/>
              <a:t>Wikipedia</a:t>
            </a:r>
            <a:endParaRPr lang="hr-HR" sz="2800" dirty="0" smtClean="0"/>
          </a:p>
          <a:p>
            <a:r>
              <a:rPr lang="hr-HR" sz="2800" dirty="0" smtClean="0"/>
              <a:t>Matematički izazovi 8-</a:t>
            </a:r>
            <a:r>
              <a:rPr lang="hr-HR" sz="2800" dirty="0" err="1" smtClean="0"/>
              <a:t>udž</a:t>
            </a:r>
            <a:r>
              <a:rPr lang="hr-HR" sz="2800" dirty="0" smtClean="0"/>
              <a:t>. sa zbirkom zadataka, ALFA</a:t>
            </a:r>
          </a:p>
          <a:p>
            <a:r>
              <a:rPr lang="hr-HR" sz="2800" dirty="0" smtClean="0"/>
              <a:t>Matematika 8- </a:t>
            </a:r>
            <a:r>
              <a:rPr lang="hr-HR" sz="2800" dirty="0" err="1" smtClean="0"/>
              <a:t>udž</a:t>
            </a:r>
            <a:r>
              <a:rPr lang="hr-HR" sz="2800" dirty="0" smtClean="0"/>
              <a:t>. PROFIL KLETT</a:t>
            </a:r>
          </a:p>
          <a:p>
            <a:r>
              <a:rPr lang="hr-HR" sz="2800" dirty="0" smtClean="0"/>
              <a:t>Gea 1 -</a:t>
            </a:r>
            <a:r>
              <a:rPr lang="hr-HR" sz="2800" dirty="0" err="1" smtClean="0"/>
              <a:t>udž</a:t>
            </a:r>
            <a:r>
              <a:rPr lang="hr-HR" sz="2800" dirty="0" smtClean="0"/>
              <a:t> iz geografije za 5.  razred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532902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Hvala na pažnji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By: Vid Pongrac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Nikica Čusek</a:t>
            </a:r>
            <a:endParaRPr lang="hr-H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3568" y="2780928"/>
            <a:ext cx="4896544" cy="3622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63330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Book Antiqua" panose="02040602050305030304" pitchFamily="18" charset="0"/>
              </a:rPr>
              <a:t>Što su potencije?</a:t>
            </a:r>
            <a:endParaRPr lang="hr-HR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latin typeface="Book Antiqua" panose="02040602050305030304" pitchFamily="18" charset="0"/>
              </a:rPr>
              <a:t>Potencija </a:t>
            </a:r>
            <a:r>
              <a:rPr lang="hr-HR" dirty="0" smtClean="0">
                <a:latin typeface="Book Antiqua" panose="02040602050305030304" pitchFamily="18" charset="0"/>
              </a:rPr>
              <a:t> </a:t>
            </a:r>
            <a:r>
              <a:rPr lang="hr-HR" dirty="0">
                <a:latin typeface="Book Antiqua" panose="02040602050305030304" pitchFamily="18" charset="0"/>
              </a:rPr>
              <a:t>je broj koji označava koliko puta neki broj (bazu) moramo pomnožiti sa samim sobom</a:t>
            </a:r>
            <a:r>
              <a:rPr lang="hr-HR" dirty="0" smtClean="0">
                <a:latin typeface="Book Antiqua" panose="02040602050305030304" pitchFamily="18" charset="0"/>
              </a:rPr>
              <a:t>.</a:t>
            </a:r>
          </a:p>
          <a:p>
            <a:r>
              <a:rPr lang="hr-HR" dirty="0" smtClean="0">
                <a:latin typeface="Book Antiqua" panose="02040602050305030304" pitchFamily="18" charset="0"/>
              </a:rPr>
              <a:t>Zbrajati i oduzimati možemo samo iste potencije, a to su potencije koje imaju jednake baze i jednake eksponente.</a:t>
            </a:r>
            <a:endParaRPr lang="hr-H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44112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663"/>
            <a:ext cx="5266928" cy="711081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latin typeface="Curlz MT" pitchFamily="82" charset="0"/>
              </a:rPr>
              <a:t>Potencije u Matematici i Fizici</a:t>
            </a:r>
            <a:endParaRPr lang="en-US" dirty="0">
              <a:latin typeface="Curlz MT" pitchFamily="8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12776"/>
            <a:ext cx="5266928" cy="4713391"/>
          </a:xfrm>
        </p:spPr>
        <p:txBody>
          <a:bodyPr>
            <a:normAutofit/>
          </a:bodyPr>
          <a:lstStyle/>
          <a:p>
            <a:r>
              <a:rPr lang="hr-HR" dirty="0" smtClean="0">
                <a:latin typeface="Curlz MT" pitchFamily="82" charset="0"/>
              </a:rPr>
              <a:t>Potencije s bazom 10 imaju široku promjenu u zapisivanju vrlo velikih i vrlo malih brojeva tj. za zapisivanje različitih brojčanih podataka kojima želimo iskazati velike i male fizikalne veličine.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97619630"/>
              </p:ext>
            </p:extLst>
          </p:nvPr>
        </p:nvGraphicFramePr>
        <p:xfrm>
          <a:off x="5796136" y="260648"/>
          <a:ext cx="3091508" cy="6336699"/>
        </p:xfrm>
        <a:graphic>
          <a:graphicData uri="http://schemas.openxmlformats.org/drawingml/2006/table">
            <a:tbl>
              <a:tblPr/>
              <a:tblGrid>
                <a:gridCol w="1391179"/>
                <a:gridCol w="69858"/>
                <a:gridCol w="1630471"/>
              </a:tblGrid>
              <a:tr h="983162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1" dirty="0">
                          <a:effectLst/>
                          <a:latin typeface="Verdana"/>
                        </a:rPr>
                        <a:t>Predmetak</a:t>
                      </a:r>
                      <a:endParaRPr lang="hr-HR" sz="1300" b="0" i="0" dirty="0">
                        <a:effectLst/>
                        <a:latin typeface="Verdana"/>
                      </a:endParaRPr>
                    </a:p>
                  </a:txBody>
                  <a:tcPr marL="5315" marR="5315" marT="5315" marB="53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1">
                          <a:effectLst/>
                          <a:latin typeface="Verdana"/>
                        </a:rPr>
                        <a:t>Znak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1" dirty="0">
                          <a:effectLst/>
                          <a:latin typeface="Verdana"/>
                        </a:rPr>
                        <a:t>Vrijednost</a:t>
                      </a:r>
                      <a:endParaRPr lang="hr-HR" sz="1300" b="0" i="0" dirty="0">
                        <a:effectLst/>
                        <a:latin typeface="Verdana"/>
                      </a:endParaRPr>
                    </a:p>
                  </a:txBody>
                  <a:tcPr marL="5315" marR="5315" marT="5315" marB="53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jota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Y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24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 dirty="0">
                          <a:effectLst/>
                          <a:latin typeface="Verdana"/>
                        </a:rPr>
                        <a:t>zeta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Z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21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eksa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E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18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 dirty="0">
                          <a:effectLst/>
                          <a:latin typeface="Verdana"/>
                        </a:rPr>
                        <a:t>peta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15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 dirty="0">
                          <a:effectLst/>
                          <a:latin typeface="Verdana"/>
                        </a:rPr>
                        <a:t>tera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T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12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 dirty="0">
                          <a:effectLst/>
                          <a:latin typeface="Verdana"/>
                        </a:rPr>
                        <a:t>giga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9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mega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M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6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kilo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k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3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 dirty="0">
                          <a:effectLst/>
                          <a:latin typeface="Verdana"/>
                        </a:rPr>
                        <a:t>hekto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h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2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498087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deka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da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 dirty="0">
                          <a:effectLst/>
                          <a:latin typeface="Verdana"/>
                        </a:rPr>
                        <a:t>10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deci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d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–1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centi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c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–2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mili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m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–3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mikro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µ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–6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nano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n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–9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piko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–12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femto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f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–15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ato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a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–18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zepto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z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–21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jokto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y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 dirty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 dirty="0">
                          <a:effectLst/>
                          <a:latin typeface="Verdana"/>
                        </a:rPr>
                        <a:t>–24</a:t>
                      </a:r>
                      <a:endParaRPr lang="hr-HR" sz="1300" b="0" i="0" dirty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75075" y="1412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x-non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x-non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x-non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x-non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otched Right Arrow 5"/>
          <p:cNvSpPr/>
          <p:nvPr/>
        </p:nvSpPr>
        <p:spPr>
          <a:xfrm>
            <a:off x="3419873" y="5949280"/>
            <a:ext cx="2304256" cy="504056"/>
          </a:xfrm>
          <a:prstGeom prst="notched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16095284"/>
              </p:ext>
            </p:extLst>
          </p:nvPr>
        </p:nvGraphicFramePr>
        <p:xfrm>
          <a:off x="251521" y="260648"/>
          <a:ext cx="8580988" cy="6394131"/>
        </p:xfrm>
        <a:graphic>
          <a:graphicData uri="http://schemas.openxmlformats.org/drawingml/2006/table">
            <a:tbl>
              <a:tblPr/>
              <a:tblGrid>
                <a:gridCol w="3861446"/>
                <a:gridCol w="193902"/>
                <a:gridCol w="4525640"/>
              </a:tblGrid>
              <a:tr h="983162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1" dirty="0">
                          <a:effectLst/>
                          <a:latin typeface="Verdana"/>
                        </a:rPr>
                        <a:t>Predmetak</a:t>
                      </a:r>
                      <a:endParaRPr lang="hr-HR" sz="1300" b="0" i="0" dirty="0">
                        <a:effectLst/>
                        <a:latin typeface="Verdana"/>
                      </a:endParaRPr>
                    </a:p>
                  </a:txBody>
                  <a:tcPr marL="5315" marR="5315" marT="5315" marB="53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1">
                          <a:effectLst/>
                          <a:latin typeface="Verdana"/>
                        </a:rPr>
                        <a:t>Znak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1" dirty="0">
                          <a:effectLst/>
                          <a:latin typeface="Verdana"/>
                        </a:rPr>
                        <a:t>Vrijednost</a:t>
                      </a:r>
                      <a:endParaRPr lang="hr-HR" sz="1300" b="0" i="0" dirty="0">
                        <a:effectLst/>
                        <a:latin typeface="Verdana"/>
                      </a:endParaRPr>
                    </a:p>
                  </a:txBody>
                  <a:tcPr marL="5315" marR="5315" marT="5315" marB="531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312982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jota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Y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24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 dirty="0">
                          <a:effectLst/>
                          <a:latin typeface="Verdana"/>
                        </a:rPr>
                        <a:t>zeta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Z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21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eksa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E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18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 dirty="0">
                          <a:effectLst/>
                          <a:latin typeface="Verdana"/>
                        </a:rPr>
                        <a:t>peta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15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 dirty="0">
                          <a:effectLst/>
                          <a:latin typeface="Verdana"/>
                        </a:rPr>
                        <a:t>tera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T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12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 dirty="0">
                          <a:effectLst/>
                          <a:latin typeface="Verdana"/>
                        </a:rPr>
                        <a:t>giga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G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9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mega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M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6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kilo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k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3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 dirty="0">
                          <a:effectLst/>
                          <a:latin typeface="Verdana"/>
                        </a:rPr>
                        <a:t>hekto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h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2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498087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deka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da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 dirty="0">
                          <a:effectLst/>
                          <a:latin typeface="Verdana"/>
                        </a:rPr>
                        <a:t>10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deci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d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–1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centi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c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–2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mili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m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–3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mikro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µ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–6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nano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n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–9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piko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p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–12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femto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f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–15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ato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a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–18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zepto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z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>
                          <a:effectLst/>
                          <a:latin typeface="Verdana"/>
                        </a:rPr>
                        <a:t>–21</a:t>
                      </a:r>
                      <a:endParaRPr lang="hr-HR" sz="1300" b="0" i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255550"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jokto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>
                          <a:effectLst/>
                          <a:latin typeface="Verdana"/>
                        </a:rPr>
                        <a:t>y</a:t>
                      </a: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300" b="0" i="0" dirty="0">
                          <a:effectLst/>
                          <a:latin typeface="Verdana"/>
                        </a:rPr>
                        <a:t>10</a:t>
                      </a:r>
                      <a:r>
                        <a:rPr lang="hr-HR" sz="1300" b="0" i="0" baseline="30000" dirty="0">
                          <a:effectLst/>
                          <a:latin typeface="Verdana"/>
                        </a:rPr>
                        <a:t>–24</a:t>
                      </a:r>
                      <a:endParaRPr lang="hr-HR" sz="1300" b="0" i="0" dirty="0">
                        <a:effectLst/>
                        <a:latin typeface="Verdana"/>
                      </a:endParaRPr>
                    </a:p>
                  </a:txBody>
                  <a:tcPr marL="5315" marR="5315" marT="5315" marB="53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9987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Book Antiqua" panose="02040602050305030304" pitchFamily="18" charset="0"/>
              </a:rPr>
              <a:t>Potenciranje potencija</a:t>
            </a:r>
            <a:endParaRPr lang="hr-HR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r-HR" sz="3200" dirty="0" smtClean="0">
                <a:latin typeface="Book Antiqua" panose="02040602050305030304" pitchFamily="18" charset="0"/>
              </a:rPr>
              <a:t>Potenciju potenciramo tako da bazu prepišemo, a eksponente pomnožimo. </a:t>
            </a:r>
          </a:p>
          <a:p>
            <a:pPr marL="0" indent="0">
              <a:buNone/>
            </a:pPr>
            <a:endParaRPr lang="hr-HR" dirty="0" smtClean="0">
              <a:latin typeface="Curlz MT" pitchFamily="82" charset="0"/>
            </a:endParaRPr>
          </a:p>
          <a:p>
            <a:pPr marL="0" indent="0">
              <a:buNone/>
            </a:pPr>
            <a:r>
              <a:rPr lang="hr-HR" dirty="0" smtClean="0">
                <a:solidFill>
                  <a:srgbClr val="FFFF00"/>
                </a:solidFill>
              </a:rPr>
              <a:t>	(a</a:t>
            </a:r>
            <a:r>
              <a:rPr lang="hr-HR" baseline="30000" dirty="0" smtClean="0">
                <a:solidFill>
                  <a:srgbClr val="FFFF00"/>
                </a:solidFill>
              </a:rPr>
              <a:t>m</a:t>
            </a:r>
            <a:r>
              <a:rPr lang="hr-HR" dirty="0" smtClean="0">
                <a:solidFill>
                  <a:srgbClr val="FFFF00"/>
                </a:solidFill>
              </a:rPr>
              <a:t>)</a:t>
            </a:r>
            <a:r>
              <a:rPr lang="hr-HR" baseline="34000" dirty="0" smtClean="0">
                <a:solidFill>
                  <a:srgbClr val="FFFF00"/>
                </a:solidFill>
              </a:rPr>
              <a:t>n </a:t>
            </a:r>
            <a:r>
              <a:rPr lang="hr-HR" dirty="0" smtClean="0">
                <a:solidFill>
                  <a:srgbClr val="FFFF00"/>
                </a:solidFill>
              </a:rPr>
              <a:t>= a</a:t>
            </a:r>
            <a:r>
              <a:rPr lang="hr-HR" baseline="30000" dirty="0" smtClean="0">
                <a:solidFill>
                  <a:srgbClr val="FFFF00"/>
                </a:solidFill>
              </a:rPr>
              <a:t>m</a:t>
            </a:r>
            <a:r>
              <a:rPr lang="hr-HR" dirty="0" smtClean="0">
                <a:solidFill>
                  <a:srgbClr val="FFFF00"/>
                </a:solidFill>
              </a:rPr>
              <a:t>*</a:t>
            </a:r>
            <a:r>
              <a:rPr lang="hr-HR" baseline="30000" dirty="0" smtClean="0">
                <a:solidFill>
                  <a:srgbClr val="FFFF00"/>
                </a:solidFill>
              </a:rPr>
              <a:t>n </a:t>
            </a:r>
            <a:r>
              <a:rPr lang="hr-HR" dirty="0" smtClean="0">
                <a:solidFill>
                  <a:srgbClr val="FFFF00"/>
                </a:solidFill>
              </a:rPr>
              <a:t> , a </a:t>
            </a:r>
            <a:r>
              <a:rPr lang="el-GR" dirty="0" smtClean="0">
                <a:solidFill>
                  <a:srgbClr val="FFFF00"/>
                </a:solidFill>
              </a:rPr>
              <a:t>ϵ</a:t>
            </a:r>
            <a:r>
              <a:rPr lang="hr-HR" dirty="0" smtClean="0">
                <a:solidFill>
                  <a:srgbClr val="FFFF00"/>
                </a:solidFill>
              </a:rPr>
              <a:t> </a:t>
            </a:r>
            <a:r>
              <a:rPr lang="hr-HR" b="1" dirty="0" smtClean="0">
                <a:solidFill>
                  <a:srgbClr val="FFFF00"/>
                </a:solidFill>
              </a:rPr>
              <a:t>Q </a:t>
            </a:r>
            <a:r>
              <a:rPr lang="hr-HR" dirty="0" smtClean="0">
                <a:solidFill>
                  <a:srgbClr val="FFFF00"/>
                </a:solidFill>
              </a:rPr>
              <a:t>, m, n </a:t>
            </a:r>
            <a:r>
              <a:rPr lang="el-GR" dirty="0" smtClean="0">
                <a:solidFill>
                  <a:srgbClr val="FFFF00"/>
                </a:solidFill>
              </a:rPr>
              <a:t>ϵ</a:t>
            </a:r>
            <a:r>
              <a:rPr lang="hr-HR" dirty="0" smtClean="0">
                <a:solidFill>
                  <a:srgbClr val="FFFF00"/>
                </a:solidFill>
              </a:rPr>
              <a:t> </a:t>
            </a:r>
            <a:r>
              <a:rPr lang="hr-HR" b="1" dirty="0" smtClean="0">
                <a:solidFill>
                  <a:srgbClr val="FFFF00"/>
                </a:solidFill>
              </a:rPr>
              <a:t>Z</a:t>
            </a:r>
            <a:endParaRPr lang="hr-HR" b="1" baseline="30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4570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Book Antiqua" panose="02040602050305030304" pitchFamily="18" charset="0"/>
              </a:rPr>
              <a:t>Množenje potencija</a:t>
            </a:r>
            <a:endParaRPr lang="hr-HR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r-HR" sz="3200" dirty="0" smtClean="0">
                <a:latin typeface="Book Antiqua" panose="02040602050305030304" pitchFamily="18" charset="0"/>
              </a:rPr>
              <a:t>Potencije jednakih baza množimo tako da bazu prepišemo, a eksponente zbrojimo.</a:t>
            </a:r>
          </a:p>
          <a:p>
            <a:endParaRPr lang="hr-HR" baseline="30000" dirty="0" smtClean="0"/>
          </a:p>
          <a:p>
            <a:pPr marL="0" indent="0">
              <a:buNone/>
            </a:pPr>
            <a:r>
              <a:rPr lang="hr-HR" dirty="0" smtClean="0">
                <a:solidFill>
                  <a:srgbClr val="FFFF00"/>
                </a:solidFill>
              </a:rPr>
              <a:t>	a</a:t>
            </a:r>
            <a:r>
              <a:rPr lang="hr-HR" baseline="30000" dirty="0" smtClean="0">
                <a:solidFill>
                  <a:srgbClr val="FFFF00"/>
                </a:solidFill>
              </a:rPr>
              <a:t>m</a:t>
            </a:r>
            <a:r>
              <a:rPr lang="hr-HR" baseline="-15000" dirty="0" smtClean="0">
                <a:solidFill>
                  <a:srgbClr val="FFFF00"/>
                </a:solidFill>
              </a:rPr>
              <a:t>* </a:t>
            </a:r>
            <a:r>
              <a:rPr lang="hr-HR" dirty="0" err="1" smtClean="0">
                <a:solidFill>
                  <a:srgbClr val="FFFF00"/>
                </a:solidFill>
              </a:rPr>
              <a:t>a</a:t>
            </a:r>
            <a:r>
              <a:rPr lang="hr-HR" baseline="30000" dirty="0" err="1" smtClean="0">
                <a:solidFill>
                  <a:srgbClr val="FFFF00"/>
                </a:solidFill>
              </a:rPr>
              <a:t>n</a:t>
            </a:r>
            <a:r>
              <a:rPr lang="hr-HR" baseline="30000" dirty="0">
                <a:solidFill>
                  <a:srgbClr val="FFFF00"/>
                </a:solidFill>
              </a:rPr>
              <a:t> </a:t>
            </a:r>
            <a:r>
              <a:rPr lang="hr-HR" dirty="0" smtClean="0">
                <a:solidFill>
                  <a:srgbClr val="FFFF00"/>
                </a:solidFill>
              </a:rPr>
              <a:t>= </a:t>
            </a:r>
            <a:r>
              <a:rPr lang="hr-HR" dirty="0" err="1" smtClean="0">
                <a:solidFill>
                  <a:srgbClr val="FFFF00"/>
                </a:solidFill>
              </a:rPr>
              <a:t>a</a:t>
            </a:r>
            <a:r>
              <a:rPr lang="hr-HR" baseline="30000" dirty="0" err="1" smtClean="0">
                <a:solidFill>
                  <a:srgbClr val="FFFF00"/>
                </a:solidFill>
              </a:rPr>
              <a:t>m+n</a:t>
            </a:r>
            <a:r>
              <a:rPr lang="hr-HR" dirty="0" smtClean="0">
                <a:solidFill>
                  <a:srgbClr val="FFFF00"/>
                </a:solidFill>
              </a:rPr>
              <a:t> (a </a:t>
            </a:r>
            <a:r>
              <a:rPr lang="el-GR" dirty="0" smtClean="0">
                <a:solidFill>
                  <a:srgbClr val="FFFF00"/>
                </a:solidFill>
              </a:rPr>
              <a:t>ϵ</a:t>
            </a:r>
            <a:r>
              <a:rPr lang="hr-HR" dirty="0" smtClean="0">
                <a:solidFill>
                  <a:srgbClr val="FFFF00"/>
                </a:solidFill>
              </a:rPr>
              <a:t> </a:t>
            </a:r>
            <a:r>
              <a:rPr lang="hr-HR" b="1" dirty="0" smtClean="0">
                <a:solidFill>
                  <a:srgbClr val="FFFF00"/>
                </a:solidFill>
              </a:rPr>
              <a:t>Q </a:t>
            </a:r>
            <a:r>
              <a:rPr lang="hr-HR" dirty="0" smtClean="0">
                <a:solidFill>
                  <a:srgbClr val="FFFF00"/>
                </a:solidFill>
              </a:rPr>
              <a:t>, m, n</a:t>
            </a:r>
            <a:r>
              <a:rPr lang="el-GR" dirty="0">
                <a:solidFill>
                  <a:srgbClr val="FFFF00"/>
                </a:solidFill>
              </a:rPr>
              <a:t> </a:t>
            </a:r>
            <a:r>
              <a:rPr lang="el-GR" dirty="0" smtClean="0">
                <a:solidFill>
                  <a:srgbClr val="FFFF00"/>
                </a:solidFill>
              </a:rPr>
              <a:t>ϵ</a:t>
            </a:r>
            <a:r>
              <a:rPr lang="hr-HR" dirty="0" smtClean="0">
                <a:solidFill>
                  <a:srgbClr val="FFFF00"/>
                </a:solidFill>
              </a:rPr>
              <a:t> </a:t>
            </a:r>
            <a:r>
              <a:rPr lang="hr-HR" b="1" dirty="0" smtClean="0">
                <a:solidFill>
                  <a:srgbClr val="FFFF00"/>
                </a:solidFill>
              </a:rPr>
              <a:t>N</a:t>
            </a:r>
            <a:r>
              <a:rPr lang="hr-HR" dirty="0" smtClean="0">
                <a:solidFill>
                  <a:srgbClr val="FFFF00"/>
                </a:solidFill>
              </a:rPr>
              <a:t>)</a:t>
            </a:r>
            <a:endParaRPr lang="hr-HR" baseline="300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hr-HR" sz="5400" baseline="30000" dirty="0" smtClean="0"/>
          </a:p>
        </p:txBody>
      </p:sp>
    </p:spTree>
    <p:extLst>
      <p:ext uri="{BB962C8B-B14F-4D97-AF65-F5344CB8AC3E}">
        <p14:creationId xmlns:p14="http://schemas.microsoft.com/office/powerpoint/2010/main" xmlns="" val="1378303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Book Antiqua" panose="02040602050305030304" pitchFamily="18" charset="0"/>
              </a:rPr>
              <a:t>Dijeljenje potencija</a:t>
            </a:r>
            <a:endParaRPr lang="hr-HR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r-HR" dirty="0" smtClean="0">
                <a:latin typeface="Book Antiqua" panose="02040602050305030304" pitchFamily="18" charset="0"/>
              </a:rPr>
              <a:t>Potencije jednakih baza dijelimo tako da bazu prepišemo, a eksponente oduzmemo</a:t>
            </a:r>
            <a:r>
              <a:rPr lang="hr-HR" dirty="0" smtClean="0">
                <a:latin typeface="Curlz MT" pitchFamily="82" charset="0"/>
              </a:rPr>
              <a:t>.</a:t>
            </a:r>
          </a:p>
          <a:p>
            <a:endParaRPr lang="hr-HR" dirty="0"/>
          </a:p>
          <a:p>
            <a:pPr marL="0" indent="0">
              <a:buNone/>
            </a:pPr>
            <a:r>
              <a:rPr lang="hr-HR" dirty="0">
                <a:solidFill>
                  <a:srgbClr val="FFFF00"/>
                </a:solidFill>
              </a:rPr>
              <a:t> </a:t>
            </a:r>
            <a:r>
              <a:rPr lang="hr-HR" dirty="0" smtClean="0">
                <a:solidFill>
                  <a:srgbClr val="FFFF00"/>
                </a:solidFill>
              </a:rPr>
              <a:t>   a</a:t>
            </a:r>
            <a:r>
              <a:rPr lang="hr-HR" baseline="30000" dirty="0" smtClean="0">
                <a:solidFill>
                  <a:srgbClr val="FFFF00"/>
                </a:solidFill>
              </a:rPr>
              <a:t>m</a:t>
            </a:r>
            <a:r>
              <a:rPr lang="hr-HR" dirty="0" smtClean="0">
                <a:solidFill>
                  <a:srgbClr val="FFFF00"/>
                </a:solidFill>
              </a:rPr>
              <a:t> : a</a:t>
            </a:r>
            <a:r>
              <a:rPr lang="hr-HR" baseline="30000" dirty="0" smtClean="0">
                <a:solidFill>
                  <a:srgbClr val="FFFF00"/>
                </a:solidFill>
              </a:rPr>
              <a:t>n</a:t>
            </a:r>
            <a:r>
              <a:rPr lang="hr-HR" dirty="0" smtClean="0">
                <a:solidFill>
                  <a:srgbClr val="FFFF00"/>
                </a:solidFill>
              </a:rPr>
              <a:t> = a</a:t>
            </a:r>
            <a:r>
              <a:rPr lang="hr-HR" baseline="30000" dirty="0" smtClean="0">
                <a:solidFill>
                  <a:srgbClr val="FFFF00"/>
                </a:solidFill>
              </a:rPr>
              <a:t>m-n</a:t>
            </a:r>
            <a:r>
              <a:rPr lang="hr-HR" dirty="0" smtClean="0">
                <a:solidFill>
                  <a:srgbClr val="FFFF00"/>
                </a:solidFill>
              </a:rPr>
              <a:t> , (a </a:t>
            </a:r>
            <a:r>
              <a:rPr lang="el-GR" dirty="0" smtClean="0">
                <a:solidFill>
                  <a:srgbClr val="FFFF00"/>
                </a:solidFill>
              </a:rPr>
              <a:t>ϵ</a:t>
            </a:r>
            <a:r>
              <a:rPr lang="hr-HR" dirty="0" smtClean="0">
                <a:solidFill>
                  <a:srgbClr val="FFFF00"/>
                </a:solidFill>
              </a:rPr>
              <a:t> </a:t>
            </a:r>
            <a:r>
              <a:rPr lang="hr-HR" b="1" dirty="0" smtClean="0">
                <a:solidFill>
                  <a:srgbClr val="FFFF00"/>
                </a:solidFill>
              </a:rPr>
              <a:t>Q</a:t>
            </a:r>
            <a:r>
              <a:rPr lang="hr-HR" dirty="0" smtClean="0">
                <a:solidFill>
                  <a:srgbClr val="FFFF00"/>
                </a:solidFill>
              </a:rPr>
              <a:t> , m , n </a:t>
            </a:r>
            <a:r>
              <a:rPr lang="el-GR" dirty="0" smtClean="0">
                <a:solidFill>
                  <a:srgbClr val="FFFF00"/>
                </a:solidFill>
              </a:rPr>
              <a:t>ϵ</a:t>
            </a:r>
            <a:r>
              <a:rPr lang="hr-HR" dirty="0" smtClean="0">
                <a:solidFill>
                  <a:srgbClr val="FFFF00"/>
                </a:solidFill>
              </a:rPr>
              <a:t> </a:t>
            </a:r>
            <a:r>
              <a:rPr lang="hr-HR" b="1" dirty="0" smtClean="0">
                <a:solidFill>
                  <a:srgbClr val="FFFF00"/>
                </a:solidFill>
              </a:rPr>
              <a:t>N</a:t>
            </a:r>
            <a:r>
              <a:rPr lang="hr-HR" dirty="0" smtClean="0">
                <a:solidFill>
                  <a:srgbClr val="FFFF00"/>
                </a:solidFill>
              </a:rPr>
              <a:t> , m &gt; n)</a:t>
            </a:r>
            <a:endParaRPr lang="hr-H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5550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lgerian" panose="04020705040A02060702" pitchFamily="82" charset="0"/>
              </a:rPr>
              <a:t>Potencije u Fizici</a:t>
            </a:r>
            <a:endParaRPr lang="hr-HR" dirty="0">
              <a:latin typeface="Algerian" panose="04020705040A02060702" pitchFamily="82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31"/>
          </a:xfrm>
        </p:spPr>
        <p:txBody>
          <a:bodyPr>
            <a:normAutofit fontScale="92500"/>
          </a:bodyPr>
          <a:lstStyle/>
          <a:p>
            <a:r>
              <a:rPr lang="hr-HR" sz="2800" dirty="0" smtClean="0">
                <a:latin typeface="Book Antiqua" panose="02040602050305030304" pitchFamily="18" charset="0"/>
              </a:rPr>
              <a:t>Susrećemo se s jako malim ili jako velikim brojevima</a:t>
            </a:r>
          </a:p>
          <a:p>
            <a:r>
              <a:rPr lang="hr-HR" sz="2800" dirty="0" smtClean="0">
                <a:latin typeface="Book Antiqua" panose="02040602050305030304" pitchFamily="18" charset="0"/>
              </a:rPr>
              <a:t>masa elektrona 9.11 </a:t>
            </a:r>
            <a:r>
              <a:rPr lang="hr-HR" sz="2800" baseline="-8000" dirty="0" smtClean="0">
                <a:latin typeface="Book Antiqua" panose="02040602050305030304" pitchFamily="18" charset="0"/>
              </a:rPr>
              <a:t>* </a:t>
            </a:r>
            <a:r>
              <a:rPr lang="hr-HR" sz="2800" dirty="0" smtClean="0">
                <a:latin typeface="Book Antiqua" panose="02040602050305030304" pitchFamily="18" charset="0"/>
              </a:rPr>
              <a:t>10</a:t>
            </a:r>
            <a:r>
              <a:rPr lang="hr-HR" sz="2800" baseline="30000" dirty="0" smtClean="0">
                <a:latin typeface="Book Antiqua" panose="02040602050305030304" pitchFamily="18" charset="0"/>
              </a:rPr>
              <a:t>-31</a:t>
            </a:r>
            <a:r>
              <a:rPr lang="hr-HR" sz="2800" dirty="0" smtClean="0">
                <a:latin typeface="Book Antiqua" panose="02040602050305030304" pitchFamily="18" charset="0"/>
              </a:rPr>
              <a:t>kg </a:t>
            </a:r>
          </a:p>
          <a:p>
            <a:r>
              <a:rPr lang="hr-HR" sz="2800" dirty="0" smtClean="0">
                <a:latin typeface="Book Antiqua" panose="02040602050305030304" pitchFamily="18" charset="0"/>
              </a:rPr>
              <a:t>Duljina promjera jezgre atoma je 10</a:t>
            </a:r>
            <a:r>
              <a:rPr lang="hr-HR" sz="2800" baseline="30000" dirty="0" smtClean="0">
                <a:latin typeface="Book Antiqua" panose="02040602050305030304" pitchFamily="18" charset="0"/>
              </a:rPr>
              <a:t>-15 </a:t>
            </a:r>
            <a:r>
              <a:rPr lang="hr-HR" sz="2800" dirty="0" smtClean="0">
                <a:latin typeface="Book Antiqua" panose="02040602050305030304" pitchFamily="18" charset="0"/>
              </a:rPr>
              <a:t>m</a:t>
            </a:r>
          </a:p>
          <a:p>
            <a:r>
              <a:rPr lang="hr-HR" sz="2800" dirty="0" smtClean="0">
                <a:latin typeface="Book Antiqua" panose="02040602050305030304" pitchFamily="18" charset="0"/>
              </a:rPr>
              <a:t>Jedinica za silu (F) 1N= kg </a:t>
            </a:r>
            <a:r>
              <a:rPr lang="hr-HR" sz="2800" baseline="-8000" dirty="0" smtClean="0">
                <a:latin typeface="Book Antiqua" panose="02040602050305030304" pitchFamily="18" charset="0"/>
              </a:rPr>
              <a:t>*</a:t>
            </a:r>
            <a:r>
              <a:rPr lang="hr-HR" sz="2800" dirty="0" smtClean="0">
                <a:latin typeface="Book Antiqua" panose="02040602050305030304" pitchFamily="18" charset="0"/>
              </a:rPr>
              <a:t> m/s</a:t>
            </a:r>
            <a:r>
              <a:rPr lang="hr-HR" sz="2800" baseline="30000" dirty="0" smtClean="0">
                <a:latin typeface="Book Antiqua" panose="02040602050305030304" pitchFamily="18" charset="0"/>
              </a:rPr>
              <a:t>2</a:t>
            </a:r>
          </a:p>
          <a:p>
            <a:r>
              <a:rPr lang="hr-HR" sz="2800" dirty="0" smtClean="0">
                <a:latin typeface="Book Antiqua" panose="02040602050305030304" pitchFamily="18" charset="0"/>
              </a:rPr>
              <a:t>Gljiva poslije kiše raste brzinom od 0,0000799 m/s</a:t>
            </a:r>
            <a:r>
              <a:rPr lang="hr-HR" sz="2800" dirty="0">
                <a:latin typeface="Book Antiqua" panose="02040602050305030304" pitchFamily="18" charset="0"/>
              </a:rPr>
              <a:t> </a:t>
            </a:r>
            <a:r>
              <a:rPr lang="hr-HR" sz="2800" dirty="0" smtClean="0">
                <a:latin typeface="Book Antiqua" panose="02040602050305030304" pitchFamily="18" charset="0"/>
              </a:rPr>
              <a:t>= 7,99x10</a:t>
            </a:r>
            <a:r>
              <a:rPr lang="hr-HR" sz="2800" baseline="30000" dirty="0" smtClean="0">
                <a:latin typeface="Book Antiqua" panose="02040602050305030304" pitchFamily="18" charset="0"/>
              </a:rPr>
              <a:t>-5 </a:t>
            </a:r>
          </a:p>
          <a:p>
            <a:r>
              <a:rPr lang="hr-HR" sz="2800" dirty="0" smtClean="0">
                <a:latin typeface="Book Antiqua" panose="02040602050305030304" pitchFamily="18" charset="0"/>
              </a:rPr>
              <a:t>Masa sjemenke sezama iznosi 0.00003 kg =3x10 </a:t>
            </a:r>
            <a:r>
              <a:rPr lang="hr-HR" sz="2800" baseline="30000" dirty="0" smtClean="0">
                <a:latin typeface="Book Antiqua" panose="02040602050305030304" pitchFamily="18" charset="0"/>
              </a:rPr>
              <a:t>-5</a:t>
            </a:r>
          </a:p>
          <a:p>
            <a:r>
              <a:rPr lang="hr-HR" sz="2800" dirty="0" smtClean="0">
                <a:latin typeface="Book Antiqua" panose="02040602050305030304" pitchFamily="18" charset="0"/>
              </a:rPr>
              <a:t>Brzina svijetlosti iznosi 300 000 </a:t>
            </a:r>
            <a:r>
              <a:rPr lang="hr-HR" sz="2800" dirty="0" err="1" smtClean="0">
                <a:latin typeface="Book Antiqua" panose="02040602050305030304" pitchFamily="18" charset="0"/>
              </a:rPr>
              <a:t>000</a:t>
            </a:r>
            <a:r>
              <a:rPr lang="hr-HR" sz="2800" dirty="0" smtClean="0">
                <a:latin typeface="Book Antiqua" panose="02040602050305030304" pitchFamily="18" charset="0"/>
              </a:rPr>
              <a:t> m/s = 3x10 </a:t>
            </a:r>
            <a:r>
              <a:rPr lang="hr-HR" sz="2800" baseline="30000" dirty="0" smtClean="0">
                <a:latin typeface="Book Antiqua" panose="02040602050305030304" pitchFamily="18" charset="0"/>
              </a:rPr>
              <a:t>8</a:t>
            </a:r>
            <a:r>
              <a:rPr lang="hr-HR" sz="2800" dirty="0" smtClean="0">
                <a:latin typeface="Book Antiqua" panose="02040602050305030304" pitchFamily="18" charset="0"/>
              </a:rPr>
              <a:t> ,a u jednoj godini prijeđe udaljenost od 9 410 000 </a:t>
            </a:r>
            <a:r>
              <a:rPr lang="hr-HR" sz="2800" dirty="0" err="1" smtClean="0">
                <a:latin typeface="Book Antiqua" panose="02040602050305030304" pitchFamily="18" charset="0"/>
              </a:rPr>
              <a:t>000</a:t>
            </a:r>
            <a:r>
              <a:rPr lang="hr-HR" sz="2800" dirty="0" smtClean="0">
                <a:latin typeface="Book Antiqua" panose="02040602050305030304" pitchFamily="18" charset="0"/>
              </a:rPr>
              <a:t> 000 km = 9,41x10</a:t>
            </a:r>
            <a:r>
              <a:rPr lang="hr-HR" sz="2800" baseline="30000" dirty="0" smtClean="0">
                <a:latin typeface="Book Antiqua" panose="02040602050305030304" pitchFamily="18" charset="0"/>
              </a:rPr>
              <a:t>12</a:t>
            </a:r>
            <a:r>
              <a:rPr lang="hr-HR" sz="2800" dirty="0" smtClean="0">
                <a:latin typeface="Book Antiqua" panose="02040602050305030304" pitchFamily="18" charset="0"/>
              </a:rPr>
              <a:t> km</a:t>
            </a:r>
            <a:endParaRPr lang="hr-HR" sz="2800" baseline="30000" dirty="0" smtClean="0">
              <a:latin typeface="Book Antiqua" panose="02040602050305030304" pitchFamily="18" charset="0"/>
            </a:endParaRPr>
          </a:p>
          <a:p>
            <a:endParaRPr lang="hr-HR" sz="2800" dirty="0" smtClean="0">
              <a:latin typeface="Curlz MT" panose="04040404050702020202" pitchFamily="82" charset="0"/>
            </a:endParaRPr>
          </a:p>
          <a:p>
            <a:endParaRPr lang="hr-HR" sz="2800" baseline="30000" dirty="0">
              <a:latin typeface="Curlz MT" panose="04040404050702020202" pitchFamily="82" charset="0"/>
            </a:endParaRPr>
          </a:p>
          <a:p>
            <a:pPr marL="0" indent="0">
              <a:buNone/>
            </a:pPr>
            <a:endParaRPr lang="hr-HR" sz="2800" baseline="30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271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lgerian" panose="04020705040A02060702" pitchFamily="82" charset="0"/>
              </a:rPr>
              <a:t>Potencije u Kemiji</a:t>
            </a:r>
            <a:endParaRPr lang="hr-HR" dirty="0">
              <a:latin typeface="Algerian" panose="04020705040A02060702" pitchFamily="82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hr-HR" sz="3200" dirty="0" smtClean="0">
                <a:latin typeface="Book Antiqua" panose="02040602050305030304" pitchFamily="18" charset="0"/>
              </a:rPr>
              <a:t>Kod zapisa veličina promjera vodika (H)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3200" dirty="0">
                <a:latin typeface="Book Antiqua" panose="02040602050305030304" pitchFamily="18" charset="0"/>
              </a:rPr>
              <a:t> </a:t>
            </a:r>
            <a:r>
              <a:rPr lang="hr-HR" sz="3200" dirty="0" smtClean="0">
                <a:latin typeface="Book Antiqua" panose="02040602050305030304" pitchFamily="18" charset="0"/>
              </a:rPr>
              <a:t>    10</a:t>
            </a:r>
            <a:r>
              <a:rPr lang="hr-HR" sz="3200" baseline="30000" dirty="0" smtClean="0">
                <a:latin typeface="Book Antiqua" panose="02040602050305030304" pitchFamily="18" charset="0"/>
              </a:rPr>
              <a:t>-10</a:t>
            </a:r>
            <a:r>
              <a:rPr lang="hr-HR" sz="3200" dirty="0" smtClean="0">
                <a:latin typeface="Book Antiqua" panose="02040602050305030304" pitchFamily="18" charset="0"/>
              </a:rPr>
              <a:t>m</a:t>
            </a:r>
          </a:p>
          <a:p>
            <a:pPr>
              <a:lnSpc>
                <a:spcPct val="150000"/>
              </a:lnSpc>
            </a:pPr>
            <a:r>
              <a:rPr lang="hr-HR" sz="3200" dirty="0" smtClean="0">
                <a:latin typeface="Book Antiqua" panose="02040602050305030304" pitchFamily="18" charset="0"/>
              </a:rPr>
              <a:t>Ljudsko tijelo ima ugljika(C) kao u 9000 grafitnih olovaka - 9x10</a:t>
            </a:r>
            <a:r>
              <a:rPr lang="hr-HR" sz="3200" baseline="30000" dirty="0" smtClean="0">
                <a:latin typeface="Book Antiqua" panose="02040602050305030304" pitchFamily="18" charset="0"/>
              </a:rPr>
              <a:t>3</a:t>
            </a:r>
            <a:r>
              <a:rPr lang="hr-HR" sz="3200" dirty="0" smtClean="0">
                <a:latin typeface="Book Antiqua" panose="02040602050305030304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hr-HR" sz="3200" dirty="0" smtClean="0">
                <a:latin typeface="Book Antiqua" panose="02040602050305030304" pitchFamily="18" charset="0"/>
              </a:rPr>
              <a:t>U 1g zlata (</a:t>
            </a:r>
            <a:r>
              <a:rPr lang="hr-HR" sz="3200" dirty="0" err="1" smtClean="0">
                <a:latin typeface="Book Antiqua" panose="02040602050305030304" pitchFamily="18" charset="0"/>
              </a:rPr>
              <a:t>Au</a:t>
            </a:r>
            <a:r>
              <a:rPr lang="hr-HR" sz="3200" dirty="0" smtClean="0">
                <a:latin typeface="Book Antiqua" panose="02040602050305030304" pitchFamily="18" charset="0"/>
              </a:rPr>
              <a:t>) je 30,5 x 10</a:t>
            </a:r>
            <a:r>
              <a:rPr lang="hr-HR" sz="3200" baseline="30000" dirty="0" smtClean="0">
                <a:latin typeface="Book Antiqua" panose="02040602050305030304" pitchFamily="18" charset="0"/>
              </a:rPr>
              <a:t>20</a:t>
            </a:r>
            <a:r>
              <a:rPr lang="hr-HR" sz="3200" dirty="0" smtClean="0">
                <a:latin typeface="Book Antiqua" panose="02040602050305030304" pitchFamily="18" charset="0"/>
              </a:rPr>
              <a:t> atoma, a u 1 kg je 30,5x10</a:t>
            </a:r>
            <a:r>
              <a:rPr lang="hr-HR" sz="3200" baseline="30000" dirty="0" smtClean="0">
                <a:latin typeface="Book Antiqua" panose="02040602050305030304" pitchFamily="18" charset="0"/>
              </a:rPr>
              <a:t>23</a:t>
            </a:r>
            <a:r>
              <a:rPr lang="hr-HR" sz="3200" b="1" dirty="0">
                <a:latin typeface="Book Antiqua" panose="02040602050305030304" pitchFamily="18" charset="0"/>
              </a:rPr>
              <a:t> </a:t>
            </a:r>
            <a:r>
              <a:rPr lang="hr-HR" sz="3200" b="1" dirty="0" smtClean="0">
                <a:latin typeface="Book Antiqua" panose="02040602050305030304" pitchFamily="18" charset="0"/>
              </a:rPr>
              <a:t>  atoma        </a:t>
            </a:r>
            <a:endParaRPr lang="hr-HR" sz="3200" baseline="30000" dirty="0">
              <a:latin typeface="Book Antiqua" panose="0204060205030503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hr-HR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263192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Potencije u geografiji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71339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sz="2800" dirty="0" smtClean="0">
                <a:latin typeface="Book Antiqua" panose="02040602050305030304" pitchFamily="18" charset="0"/>
              </a:rPr>
              <a:t>Masa Zemlje iznosi 5.976 x 10</a:t>
            </a:r>
            <a:r>
              <a:rPr lang="hr-HR" sz="2800" baseline="30000" dirty="0" smtClean="0">
                <a:latin typeface="Book Antiqua" panose="02040602050305030304" pitchFamily="18" charset="0"/>
              </a:rPr>
              <a:t>24</a:t>
            </a:r>
            <a:r>
              <a:rPr lang="hr-HR" sz="2800" dirty="0" smtClean="0">
                <a:latin typeface="Book Antiqua" panose="02040602050305030304" pitchFamily="18" charset="0"/>
              </a:rPr>
              <a:t> kg</a:t>
            </a:r>
          </a:p>
          <a:p>
            <a:pPr>
              <a:lnSpc>
                <a:spcPct val="150000"/>
              </a:lnSpc>
            </a:pPr>
            <a:r>
              <a:rPr lang="hr-HR" sz="2800" dirty="0" smtClean="0">
                <a:latin typeface="Book Antiqua" panose="02040602050305030304" pitchFamily="18" charset="0"/>
              </a:rPr>
              <a:t>Zemlja je stara 4 600 000 </a:t>
            </a:r>
            <a:r>
              <a:rPr lang="hr-HR" sz="2800" dirty="0" err="1" smtClean="0">
                <a:latin typeface="Book Antiqua" panose="02040602050305030304" pitchFamily="18" charset="0"/>
              </a:rPr>
              <a:t>000</a:t>
            </a:r>
            <a:r>
              <a:rPr lang="hr-HR" sz="2800" dirty="0" smtClean="0">
                <a:latin typeface="Book Antiqua" panose="02040602050305030304" pitchFamily="18" charset="0"/>
              </a:rPr>
              <a:t> godina = 4,6x10</a:t>
            </a:r>
            <a:r>
              <a:rPr lang="hr-HR" sz="2800" baseline="30000" dirty="0" smtClean="0">
                <a:latin typeface="Book Antiqua" panose="02040602050305030304" pitchFamily="18" charset="0"/>
              </a:rPr>
              <a:t>9</a:t>
            </a:r>
            <a:endParaRPr lang="hr-HR" sz="2800" baseline="30000" dirty="0"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</a:pPr>
            <a:r>
              <a:rPr lang="hr-HR" sz="2800" dirty="0" smtClean="0">
                <a:latin typeface="Book Antiqua" panose="02040602050305030304" pitchFamily="18" charset="0"/>
              </a:rPr>
              <a:t>Površina Zemlje 510 000 000 km</a:t>
            </a:r>
            <a:r>
              <a:rPr lang="hr-HR" sz="2800" baseline="30000" dirty="0" smtClean="0">
                <a:latin typeface="Book Antiqua" panose="02040602050305030304" pitchFamily="18" charset="0"/>
              </a:rPr>
              <a:t>2 </a:t>
            </a:r>
            <a:r>
              <a:rPr lang="hr-HR" sz="2800" dirty="0" smtClean="0">
                <a:latin typeface="Book Antiqua" panose="02040602050305030304" pitchFamily="18" charset="0"/>
              </a:rPr>
              <a:t>= 5.1x10</a:t>
            </a:r>
            <a:r>
              <a:rPr lang="hr-HR" sz="2800" baseline="30000" dirty="0">
                <a:latin typeface="Book Antiqua" panose="02040602050305030304" pitchFamily="18" charset="0"/>
              </a:rPr>
              <a:t>8</a:t>
            </a:r>
            <a:r>
              <a:rPr lang="hr-HR" sz="2800" baseline="30000" dirty="0" smtClean="0">
                <a:latin typeface="Book Antiqua" panose="02040602050305030304" pitchFamily="18" charset="0"/>
              </a:rPr>
              <a:t>  </a:t>
            </a:r>
            <a:r>
              <a:rPr lang="hr-HR" sz="2800" dirty="0" smtClean="0">
                <a:latin typeface="Book Antiqua" panose="02040602050305030304" pitchFamily="18" charset="0"/>
              </a:rPr>
              <a:t>km</a:t>
            </a:r>
            <a:r>
              <a:rPr lang="hr-HR" sz="2800" baseline="30000" dirty="0" smtClean="0">
                <a:latin typeface="Book Antiqua" panose="02040602050305030304" pitchFamily="18" charset="0"/>
              </a:rPr>
              <a:t>2</a:t>
            </a:r>
          </a:p>
          <a:p>
            <a:pPr>
              <a:lnSpc>
                <a:spcPct val="150000"/>
              </a:lnSpc>
            </a:pPr>
            <a:r>
              <a:rPr lang="hr-HR" sz="2800" dirty="0" smtClean="0">
                <a:latin typeface="Book Antiqua" panose="02040602050305030304" pitchFamily="18" charset="0"/>
              </a:rPr>
              <a:t>2013. godine broj stanovnika na Zemlji je bio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2800" dirty="0" smtClean="0">
                <a:latin typeface="Book Antiqua" panose="02040602050305030304" pitchFamily="18" charset="0"/>
              </a:rPr>
              <a:t>     7 125 000 000 = 7,125 x 10</a:t>
            </a:r>
            <a:r>
              <a:rPr lang="hr-HR" sz="2800" baseline="30000" dirty="0" smtClean="0">
                <a:latin typeface="Book Antiqua" panose="02040602050305030304" pitchFamily="18" charset="0"/>
              </a:rPr>
              <a:t>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009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555</Words>
  <Application>Microsoft Office PowerPoint</Application>
  <PresentationFormat>Prikaz na zaslonu (4:3)</PresentationFormat>
  <Paragraphs>190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5" baseType="lpstr">
      <vt:lpstr>Office Theme</vt:lpstr>
      <vt:lpstr>Slajd 1</vt:lpstr>
      <vt:lpstr>Što su potencije?</vt:lpstr>
      <vt:lpstr>Potencije u Matematici i Fizici</vt:lpstr>
      <vt:lpstr>Potenciranje potencija</vt:lpstr>
      <vt:lpstr>Množenje potencija</vt:lpstr>
      <vt:lpstr>Dijeljenje potencija</vt:lpstr>
      <vt:lpstr>Potencije u Fizici</vt:lpstr>
      <vt:lpstr>Potencije u Kemiji</vt:lpstr>
      <vt:lpstr>Potencije u geografiji</vt:lpstr>
      <vt:lpstr>Potencije u Svemiru</vt:lpstr>
      <vt:lpstr>Potencije u Biologiji</vt:lpstr>
      <vt:lpstr>Internetska tražilica Google</vt:lpstr>
      <vt:lpstr>Izvori znanja</vt:lpstr>
      <vt:lpstr>Hvala na pažnji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2014-02-21T02:04:43Z</dcterms:created>
  <dcterms:modified xsi:type="dcterms:W3CDTF">2016-11-05T06:41:13Z</dcterms:modified>
</cp:coreProperties>
</file>