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0" r:id="rId8"/>
    <p:sldId id="262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4FE79E0-ACB2-4A4A-BB7C-8A516ACA6E36}" type="datetimeFigureOut">
              <a:rPr lang="sr-Latn-CS" smtClean="0"/>
              <a:pPr/>
              <a:t>29.10.2016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Pravoku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u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ni povez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ni povez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u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D07578-925D-43CB-B970-8D64F347B9B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79E0-ACB2-4A4A-BB7C-8A516ACA6E36}" type="datetimeFigureOut">
              <a:rPr lang="sr-Latn-CS" smtClean="0"/>
              <a:pPr/>
              <a:t>29.10.2016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7578-925D-43CB-B970-8D64F347B9B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79E0-ACB2-4A4A-BB7C-8A516ACA6E36}" type="datetimeFigureOut">
              <a:rPr lang="sr-Latn-CS" smtClean="0"/>
              <a:pPr/>
              <a:t>29.10.2016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7578-925D-43CB-B970-8D64F347B9B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4FE79E0-ACB2-4A4A-BB7C-8A516ACA6E36}" type="datetimeFigureOut">
              <a:rPr lang="sr-Latn-CS" smtClean="0"/>
              <a:pPr/>
              <a:t>29.10.2016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D07578-925D-43CB-B970-8D64F347B9B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4FE79E0-ACB2-4A4A-BB7C-8A516ACA6E36}" type="datetimeFigureOut">
              <a:rPr lang="sr-Latn-CS" smtClean="0"/>
              <a:pPr/>
              <a:t>29.10.2016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Pravoku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ni povez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ni povez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u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ni povez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D07578-925D-43CB-B970-8D64F347B9B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79E0-ACB2-4A4A-BB7C-8A516ACA6E36}" type="datetimeFigureOut">
              <a:rPr lang="sr-Latn-CS" smtClean="0"/>
              <a:pPr/>
              <a:t>29.10.2016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7578-925D-43CB-B970-8D64F347B9B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79E0-ACB2-4A4A-BB7C-8A516ACA6E36}" type="datetimeFigureOut">
              <a:rPr lang="sr-Latn-CS" smtClean="0"/>
              <a:pPr/>
              <a:t>29.10.2016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7578-925D-43CB-B970-8D64F347B9B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4" name="Rezervirano mjesto tekst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FE79E0-ACB2-4A4A-BB7C-8A516ACA6E36}" type="datetimeFigureOut">
              <a:rPr lang="sr-Latn-CS" smtClean="0"/>
              <a:pPr/>
              <a:t>29.10.2016</a:t>
            </a:fld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D07578-925D-43CB-B970-8D64F347B9B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79E0-ACB2-4A4A-BB7C-8A516ACA6E36}" type="datetimeFigureOut">
              <a:rPr lang="sr-Latn-CS" smtClean="0"/>
              <a:pPr/>
              <a:t>29.10.2016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7578-925D-43CB-B970-8D64F347B9B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zervirano mjesto sadržaja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4FE79E0-ACB2-4A4A-BB7C-8A516ACA6E36}" type="datetimeFigureOut">
              <a:rPr lang="sr-Latn-CS" smtClean="0"/>
              <a:pPr/>
              <a:t>29.10.2016</a:t>
            </a:fld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D07578-925D-43CB-B970-8D64F347B9B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Rezervirano mjesto podnožj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ni povez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Rezervirano mjesto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FE79E0-ACB2-4A4A-BB7C-8A516ACA6E36}" type="datetimeFigureOut">
              <a:rPr lang="sr-Latn-CS" smtClean="0"/>
              <a:pPr/>
              <a:t>29.10.2016</a:t>
            </a:fld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D07578-925D-43CB-B970-8D64F347B9B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4FE79E0-ACB2-4A4A-BB7C-8A516ACA6E36}" type="datetimeFigureOut">
              <a:rPr lang="sr-Latn-CS" smtClean="0"/>
              <a:pPr/>
              <a:t>29.10.2016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D07578-925D-43CB-B970-8D64F347B9B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8000" dirty="0" smtClean="0">
                <a:solidFill>
                  <a:srgbClr val="FF0000"/>
                </a:solidFill>
              </a:rPr>
              <a:t>Potencije</a:t>
            </a:r>
            <a:endParaRPr lang="hr-HR" sz="8000" dirty="0">
              <a:solidFill>
                <a:srgbClr val="FF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Karlo Horvat &amp; Marko Kovačić </a:t>
            </a:r>
          </a:p>
          <a:p>
            <a:r>
              <a:rPr lang="hr-HR" dirty="0" smtClean="0"/>
              <a:t>8. </a:t>
            </a:r>
            <a:r>
              <a:rPr lang="hr-HR" smtClean="0"/>
              <a:t>c</a:t>
            </a:r>
            <a:endParaRPr lang="hr-HR"/>
          </a:p>
        </p:txBody>
      </p:sp>
      <p:pic>
        <p:nvPicPr>
          <p:cNvPr id="5122" name="Picture 2" descr="Slikovni rezultat za kemijske formule s potencija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285860"/>
            <a:ext cx="6357950" cy="27073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800" dirty="0" smtClean="0">
                <a:solidFill>
                  <a:srgbClr val="7030A0"/>
                </a:solidFill>
              </a:rPr>
              <a:t>Potencije</a:t>
            </a:r>
            <a:endParaRPr lang="hr-HR" sz="4800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>
                <a:latin typeface="Calibri" pitchFamily="34" charset="0"/>
              </a:rPr>
              <a:t>Od davnih je vremena bilo problema s imenovanjem velikih brojeva. U Grčkoj je najveći broj koji je imao svoj naziv bio milijarda, označujući deset tisuća (pišemo 10</a:t>
            </a:r>
            <a:r>
              <a:rPr lang="hr-HR" baseline="30000" dirty="0" smtClean="0">
                <a:latin typeface="Calibri" pitchFamily="34" charset="0"/>
              </a:rPr>
              <a:t>4</a:t>
            </a:r>
            <a:r>
              <a:rPr lang="hr-HR" dirty="0" smtClean="0">
                <a:latin typeface="Calibri" pitchFamily="34" charset="0"/>
              </a:rPr>
              <a:t>).</a:t>
            </a:r>
          </a:p>
          <a:p>
            <a:r>
              <a:rPr lang="hr-HR" dirty="0" smtClean="0">
                <a:latin typeface="Calibri" pitchFamily="34" charset="0"/>
              </a:rPr>
              <a:t>Upravo je Arhimed stvorio </a:t>
            </a:r>
            <a:r>
              <a:rPr lang="pt-BR" dirty="0" smtClean="0">
                <a:latin typeface="Calibri" pitchFamily="34" charset="0"/>
              </a:rPr>
              <a:t>poseban sustav označivanja brojeva većih od</a:t>
            </a:r>
            <a:r>
              <a:rPr lang="hr-HR" dirty="0" smtClean="0">
                <a:latin typeface="Calibri" pitchFamily="34" charset="0"/>
              </a:rPr>
              <a:t> </a:t>
            </a:r>
            <a:r>
              <a:rPr lang="pt-BR" dirty="0" smtClean="0">
                <a:latin typeface="Calibri" pitchFamily="34" charset="0"/>
              </a:rPr>
              <a:t>mi</a:t>
            </a:r>
            <a:r>
              <a:rPr lang="hr-HR" dirty="0" smtClean="0">
                <a:latin typeface="Calibri" pitchFamily="34" charset="0"/>
              </a:rPr>
              <a:t>li</a:t>
            </a:r>
            <a:r>
              <a:rPr lang="pt-BR" dirty="0" smtClean="0">
                <a:latin typeface="Calibri" pitchFamily="34" charset="0"/>
              </a:rPr>
              <a:t>ja</a:t>
            </a:r>
            <a:r>
              <a:rPr lang="hr-HR" dirty="0" smtClean="0">
                <a:latin typeface="Calibri" pitchFamily="34" charset="0"/>
              </a:rPr>
              <a:t>r</a:t>
            </a:r>
            <a:r>
              <a:rPr lang="pt-BR" dirty="0" smtClean="0">
                <a:latin typeface="Calibri" pitchFamily="34" charset="0"/>
              </a:rPr>
              <a:t>de</a:t>
            </a:r>
            <a:r>
              <a:rPr lang="pt-BR" dirty="0" smtClean="0">
                <a:latin typeface="Calibri" pitchFamily="34" charset="0"/>
              </a:rPr>
              <a:t>. </a:t>
            </a:r>
            <a:endParaRPr lang="hr-HR" dirty="0" smtClean="0">
              <a:latin typeface="Calibri" pitchFamily="34" charset="0"/>
            </a:endParaRPr>
          </a:p>
          <a:p>
            <a:r>
              <a:rPr lang="hr-HR" dirty="0" smtClean="0">
                <a:latin typeface="Calibri" pitchFamily="34" charset="0"/>
              </a:rPr>
              <a:t>U umnošku gdje su svi faktori jednaki, množenje možemo kraće zapisati kao potenciju.</a:t>
            </a:r>
          </a:p>
          <a:p>
            <a:r>
              <a:rPr lang="hr-HR" dirty="0" smtClean="0">
                <a:latin typeface="Calibri" pitchFamily="34" charset="0"/>
              </a:rPr>
              <a:t>Takvu računsku radnju nazivamo potenciranje.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800" dirty="0" smtClean="0">
                <a:solidFill>
                  <a:srgbClr val="7030A0"/>
                </a:solidFill>
              </a:rPr>
              <a:t>POTENCIJE U MATEMATICI:</a:t>
            </a:r>
            <a:endParaRPr lang="hr-HR" sz="3800" dirty="0">
              <a:solidFill>
                <a:srgbClr val="7030A0"/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1500174"/>
            <a:ext cx="7239981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potencije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3857604"/>
            <a:ext cx="9018967" cy="3000396"/>
          </a:xfrm>
        </p:spPr>
      </p:pic>
      <p:pic>
        <p:nvPicPr>
          <p:cNvPr id="5" name="Slika 4" descr="943225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2976" y="428604"/>
            <a:ext cx="6000792" cy="344855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800" dirty="0" smtClean="0">
                <a:solidFill>
                  <a:srgbClr val="7030A0"/>
                </a:solidFill>
              </a:rPr>
              <a:t>POTENCIJE U KEMIJI:</a:t>
            </a:r>
            <a:endParaRPr lang="hr-HR" sz="4800" dirty="0">
              <a:solidFill>
                <a:srgbClr val="7030A0"/>
              </a:solidFill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Promjer atoma vodika zapisat ćemo 10</a:t>
            </a:r>
            <a:r>
              <a:rPr lang="hr-HR" sz="28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hr-HR" sz="2800" baseline="30000" dirty="0" err="1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hr-HR" sz="2800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m </a:t>
            </a:r>
            <a:br>
              <a:rPr lang="hr-H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umjesto 0,0000000001 m.</a:t>
            </a:r>
          </a:p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Promjer jezgre je oko 10</a:t>
            </a:r>
            <a:r>
              <a:rPr lang="hr-HR" sz="2800" baseline="30000" dirty="0" smtClean="0">
                <a:latin typeface="Times New Roman" pitchFamily="18" charset="0"/>
                <a:cs typeface="Times New Roman" pitchFamily="18" charset="0"/>
              </a:rPr>
              <a:t>-11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 mm.</a:t>
            </a:r>
          </a:p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Elektron je nosilac elementarnog kvantuma negativnog elektriciteta (1,6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hr-HR" sz="2800" baseline="30000" dirty="0" smtClean="0">
                <a:latin typeface="Times New Roman" pitchFamily="18" charset="0"/>
                <a:cs typeface="Times New Roman" pitchFamily="18" charset="0"/>
              </a:rPr>
              <a:t>-19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 C).</a:t>
            </a:r>
          </a:p>
          <a:p>
            <a:pPr marL="274320" lvl="1">
              <a:spcBef>
                <a:spcPts val="600"/>
              </a:spcBef>
              <a:buSzPct val="70000"/>
              <a:buNone/>
            </a:pPr>
            <a:endParaRPr lang="hr-H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800" dirty="0" smtClean="0">
                <a:solidFill>
                  <a:srgbClr val="7030A0"/>
                </a:solidFill>
              </a:rPr>
              <a:t>POTENCIJE U FIZICI:</a:t>
            </a:r>
            <a:endParaRPr lang="hr-HR" sz="4800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285720" y="1359059"/>
            <a:ext cx="8429684" cy="5498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000" dirty="0" smtClean="0"/>
              <a:t>Često korištene decimalne jedinice za volumen su:</a:t>
            </a:r>
          </a:p>
          <a:p>
            <a:r>
              <a:rPr lang="hr-HR" sz="2000" dirty="0" smtClean="0"/>
              <a:t>	kubni milimetar ili 1 mm</a:t>
            </a:r>
            <a:r>
              <a:rPr lang="hr-HR" sz="2000" baseline="30000" dirty="0" smtClean="0">
                <a:solidFill>
                  <a:schemeClr val="accent3"/>
                </a:solidFill>
              </a:rPr>
              <a:t>3</a:t>
            </a:r>
            <a:r>
              <a:rPr lang="hr-HR" sz="2000" dirty="0" smtClean="0"/>
              <a:t> = 1×10</a:t>
            </a:r>
            <a:r>
              <a:rPr lang="hr-HR" sz="2000" baseline="30000" dirty="0" smtClean="0"/>
              <a:t>-</a:t>
            </a:r>
            <a:r>
              <a:rPr lang="hr-HR" sz="2000" baseline="30000" dirty="0" smtClean="0">
                <a:solidFill>
                  <a:schemeClr val="accent3"/>
                </a:solidFill>
              </a:rPr>
              <a:t>9</a:t>
            </a:r>
            <a:r>
              <a:rPr lang="hr-HR" sz="2000" dirty="0" smtClean="0"/>
              <a:t> kubnih metara</a:t>
            </a:r>
          </a:p>
          <a:p>
            <a:r>
              <a:rPr lang="hr-HR" sz="2000" dirty="0" smtClean="0"/>
              <a:t>	kubni centimetar ili 1 cm</a:t>
            </a:r>
            <a:r>
              <a:rPr lang="hr-HR" sz="2000" baseline="30000" dirty="0" smtClean="0">
                <a:solidFill>
                  <a:schemeClr val="accent3"/>
                </a:solidFill>
              </a:rPr>
              <a:t>3</a:t>
            </a:r>
            <a:r>
              <a:rPr lang="hr-HR" sz="2000" dirty="0" smtClean="0"/>
              <a:t> = 1×10</a:t>
            </a:r>
            <a:r>
              <a:rPr lang="hr-HR" sz="2000" baseline="30000" dirty="0" smtClean="0">
                <a:solidFill>
                  <a:schemeClr val="accent3"/>
                </a:solidFill>
              </a:rPr>
              <a:t>-6</a:t>
            </a:r>
            <a:r>
              <a:rPr lang="hr-HR" sz="2000" dirty="0" smtClean="0"/>
              <a:t> kubnih metara</a:t>
            </a:r>
          </a:p>
          <a:p>
            <a:r>
              <a:rPr lang="hr-HR" sz="2000" dirty="0" smtClean="0"/>
              <a:t>	kubni decimetar ili 1 dm</a:t>
            </a:r>
            <a:r>
              <a:rPr lang="hr-HR" sz="2000" baseline="30000" dirty="0" smtClean="0">
                <a:solidFill>
                  <a:schemeClr val="accent3"/>
                </a:solidFill>
              </a:rPr>
              <a:t>3</a:t>
            </a:r>
            <a:r>
              <a:rPr lang="hr-HR" sz="2000" dirty="0" smtClean="0"/>
              <a:t> = 1×10</a:t>
            </a:r>
            <a:r>
              <a:rPr lang="hr-HR" sz="2000" baseline="30000" dirty="0" smtClean="0">
                <a:solidFill>
                  <a:schemeClr val="accent3"/>
                </a:solidFill>
              </a:rPr>
              <a:t>-3</a:t>
            </a:r>
            <a:r>
              <a:rPr lang="hr-HR" sz="2000" dirty="0" smtClean="0"/>
              <a:t> kubnih metara</a:t>
            </a:r>
          </a:p>
          <a:p>
            <a:r>
              <a:rPr lang="hr-HR" sz="2000" dirty="0" smtClean="0"/>
              <a:t>	kubni kilometar ili 1 km</a:t>
            </a:r>
            <a:r>
              <a:rPr lang="hr-HR" sz="2000" baseline="30000" dirty="0" smtClean="0">
                <a:solidFill>
                  <a:schemeClr val="accent3"/>
                </a:solidFill>
              </a:rPr>
              <a:t>3</a:t>
            </a:r>
            <a:r>
              <a:rPr lang="hr-HR" sz="2000" dirty="0" smtClean="0"/>
              <a:t> = 1×10</a:t>
            </a:r>
            <a:r>
              <a:rPr lang="hr-HR" sz="2000" baseline="30000" dirty="0" smtClean="0">
                <a:solidFill>
                  <a:schemeClr val="accent3"/>
                </a:solidFill>
              </a:rPr>
              <a:t>9</a:t>
            </a:r>
            <a:r>
              <a:rPr lang="hr-HR" sz="2000" dirty="0" smtClean="0"/>
              <a:t> kubnih metara</a:t>
            </a:r>
          </a:p>
          <a:p>
            <a:r>
              <a:rPr lang="hr-HR" sz="2000" dirty="0" smtClean="0"/>
              <a:t>	1 l = 1 dm</a:t>
            </a:r>
            <a:r>
              <a:rPr lang="hr-HR" sz="2000" baseline="30000" dirty="0" smtClean="0">
                <a:solidFill>
                  <a:schemeClr val="accent3"/>
                </a:solidFill>
              </a:rPr>
              <a:t>3</a:t>
            </a:r>
          </a:p>
          <a:p>
            <a:r>
              <a:rPr lang="hr-HR" sz="2000" dirty="0" smtClean="0"/>
              <a:t>	</a:t>
            </a:r>
            <a:r>
              <a:rPr lang="pt-BR" sz="2000" dirty="0" smtClean="0"/>
              <a:t>1 J = 1 N · 1 m = 1 </a:t>
            </a:r>
            <a:r>
              <a:rPr lang="pt-BR" sz="2000" u="sng" dirty="0" smtClean="0"/>
              <a:t>kg</a:t>
            </a:r>
            <a:r>
              <a:rPr lang="pt-BR" sz="2000" dirty="0" smtClean="0"/>
              <a:t> · m</a:t>
            </a:r>
            <a:r>
              <a:rPr lang="pt-BR" sz="2000" baseline="30000" dirty="0" smtClean="0">
                <a:solidFill>
                  <a:schemeClr val="accent3"/>
                </a:solidFill>
              </a:rPr>
              <a:t>2</a:t>
            </a:r>
            <a:r>
              <a:rPr lang="pt-BR" sz="2000" dirty="0" smtClean="0"/>
              <a:t> · s</a:t>
            </a:r>
            <a:r>
              <a:rPr lang="pt-BR" sz="2000" baseline="30000" dirty="0" smtClean="0">
                <a:solidFill>
                  <a:schemeClr val="accent3"/>
                </a:solidFill>
              </a:rPr>
              <a:t>-2</a:t>
            </a:r>
            <a:endParaRPr lang="hr-HR" sz="2000" baseline="30000" dirty="0" smtClean="0">
              <a:solidFill>
                <a:schemeClr val="accent3"/>
              </a:solidFill>
            </a:endParaRPr>
          </a:p>
          <a:p>
            <a:r>
              <a:rPr lang="hr-HR" sz="2000" baseline="30000" dirty="0" smtClean="0"/>
              <a:t>	</a:t>
            </a:r>
            <a:r>
              <a:rPr lang="hr-HR" sz="2000" dirty="0" err="1" smtClean="0"/>
              <a:t>hektopaskal</a:t>
            </a:r>
            <a:r>
              <a:rPr lang="hr-HR" sz="2000" dirty="0" smtClean="0"/>
              <a:t> (1 hPa = 100 Pa = 1 mbar)</a:t>
            </a:r>
          </a:p>
          <a:p>
            <a:r>
              <a:rPr lang="hr-HR" sz="2000" dirty="0" smtClean="0"/>
              <a:t>	</a:t>
            </a:r>
            <a:r>
              <a:rPr lang="hr-HR" sz="2000" dirty="0" err="1" smtClean="0"/>
              <a:t>kilopaskal</a:t>
            </a:r>
            <a:r>
              <a:rPr lang="hr-HR" sz="2000" dirty="0" smtClean="0"/>
              <a:t> (1 </a:t>
            </a:r>
            <a:r>
              <a:rPr lang="hr-HR" sz="2000" dirty="0" err="1" smtClean="0"/>
              <a:t>kPa</a:t>
            </a:r>
            <a:r>
              <a:rPr lang="hr-HR" sz="2000" dirty="0" smtClean="0"/>
              <a:t> = 1000 Pa)</a:t>
            </a:r>
          </a:p>
          <a:p>
            <a:r>
              <a:rPr lang="hr-HR" sz="2000" dirty="0" smtClean="0"/>
              <a:t>	</a:t>
            </a:r>
            <a:r>
              <a:rPr lang="hr-HR" sz="2000" dirty="0" err="1" smtClean="0"/>
              <a:t>megapaskal</a:t>
            </a:r>
            <a:r>
              <a:rPr lang="hr-HR" sz="2000" dirty="0" smtClean="0"/>
              <a:t> (1 </a:t>
            </a:r>
            <a:r>
              <a:rPr lang="hr-HR" sz="2000" dirty="0" err="1" smtClean="0"/>
              <a:t>MPa</a:t>
            </a:r>
            <a:r>
              <a:rPr lang="hr-HR" sz="2000" dirty="0" smtClean="0"/>
              <a:t> = 1×10</a:t>
            </a:r>
            <a:r>
              <a:rPr lang="hr-HR" sz="2000" baseline="30000" dirty="0" smtClean="0">
                <a:solidFill>
                  <a:schemeClr val="accent3"/>
                </a:solidFill>
              </a:rPr>
              <a:t>6</a:t>
            </a:r>
            <a:r>
              <a:rPr lang="hr-HR" sz="2000" dirty="0" smtClean="0"/>
              <a:t> Pa = 1 000 </a:t>
            </a:r>
            <a:r>
              <a:rPr lang="hr-HR" sz="2000" dirty="0" err="1" smtClean="0"/>
              <a:t>000</a:t>
            </a:r>
            <a:r>
              <a:rPr lang="hr-HR" sz="2000" dirty="0" smtClean="0"/>
              <a:t> Pa)</a:t>
            </a:r>
          </a:p>
          <a:p>
            <a:r>
              <a:rPr lang="hr-HR" sz="2000" dirty="0" smtClean="0"/>
              <a:t>	</a:t>
            </a:r>
            <a:r>
              <a:rPr lang="hr-HR" sz="2000" dirty="0" err="1" smtClean="0"/>
              <a:t>gigapaskal</a:t>
            </a:r>
            <a:r>
              <a:rPr lang="hr-HR" sz="2000" dirty="0" smtClean="0"/>
              <a:t> (1 </a:t>
            </a:r>
            <a:r>
              <a:rPr lang="hr-HR" sz="2000" dirty="0" err="1" smtClean="0"/>
              <a:t>GPa</a:t>
            </a:r>
            <a:r>
              <a:rPr lang="hr-HR" sz="2000" dirty="0" smtClean="0"/>
              <a:t> = 1×10</a:t>
            </a:r>
            <a:r>
              <a:rPr lang="hr-HR" sz="2000" baseline="30000" dirty="0" smtClean="0">
                <a:solidFill>
                  <a:schemeClr val="accent3"/>
                </a:solidFill>
              </a:rPr>
              <a:t>9</a:t>
            </a:r>
            <a:r>
              <a:rPr lang="hr-HR" sz="2000" dirty="0" smtClean="0"/>
              <a:t> Pa = 1 000 </a:t>
            </a:r>
            <a:r>
              <a:rPr lang="hr-HR" sz="2000" dirty="0" err="1" smtClean="0"/>
              <a:t>000</a:t>
            </a:r>
            <a:r>
              <a:rPr lang="hr-HR" sz="2000" dirty="0" smtClean="0"/>
              <a:t> </a:t>
            </a:r>
            <a:r>
              <a:rPr lang="hr-HR" sz="2000" dirty="0" err="1" smtClean="0"/>
              <a:t>000</a:t>
            </a:r>
            <a:r>
              <a:rPr lang="hr-HR" sz="2000" dirty="0" smtClean="0"/>
              <a:t> Pa)</a:t>
            </a:r>
          </a:p>
          <a:p>
            <a:r>
              <a:rPr lang="hr-HR" sz="2000" dirty="0" smtClean="0"/>
              <a:t>	</a:t>
            </a:r>
            <a:r>
              <a:rPr lang="hr-HR" sz="2000" dirty="0" err="1" smtClean="0"/>
              <a:t>terapaskal</a:t>
            </a:r>
            <a:r>
              <a:rPr lang="hr-HR" sz="2000" dirty="0" smtClean="0"/>
              <a:t> (1 </a:t>
            </a:r>
            <a:r>
              <a:rPr lang="hr-HR" sz="2000" dirty="0" err="1" smtClean="0"/>
              <a:t>TPa</a:t>
            </a:r>
            <a:r>
              <a:rPr lang="hr-HR" sz="2000" dirty="0" smtClean="0"/>
              <a:t> = 1×10</a:t>
            </a:r>
            <a:r>
              <a:rPr lang="hr-HR" sz="2000" baseline="30000" dirty="0" smtClean="0">
                <a:solidFill>
                  <a:schemeClr val="accent3"/>
                </a:solidFill>
              </a:rPr>
              <a:t>12</a:t>
            </a:r>
            <a:r>
              <a:rPr lang="hr-HR" sz="2000" dirty="0" smtClean="0"/>
              <a:t> Pa = 1 000 </a:t>
            </a:r>
            <a:r>
              <a:rPr lang="hr-HR" sz="2000" dirty="0" err="1" smtClean="0"/>
              <a:t>000</a:t>
            </a:r>
            <a:r>
              <a:rPr lang="hr-HR" sz="2000" dirty="0" smtClean="0"/>
              <a:t> </a:t>
            </a:r>
            <a:r>
              <a:rPr lang="hr-HR" sz="2000" dirty="0" err="1" smtClean="0"/>
              <a:t>000</a:t>
            </a:r>
            <a:r>
              <a:rPr lang="hr-HR" sz="2000" dirty="0" smtClean="0"/>
              <a:t> </a:t>
            </a:r>
            <a:r>
              <a:rPr lang="hr-HR" sz="2000" dirty="0" err="1" smtClean="0"/>
              <a:t>000</a:t>
            </a:r>
            <a:r>
              <a:rPr lang="hr-HR" sz="2000" dirty="0" smtClean="0"/>
              <a:t> Pa)</a:t>
            </a:r>
          </a:p>
          <a:p>
            <a:endParaRPr lang="hr-HR" sz="2000" baseline="30000" dirty="0" smtClean="0"/>
          </a:p>
          <a:p>
            <a:endParaRPr lang="hr-HR" sz="2000" baseline="30000" dirty="0" smtClean="0"/>
          </a:p>
          <a:p>
            <a:endParaRPr lang="hr-HR" sz="2000" baseline="30000" dirty="0" smtClean="0"/>
          </a:p>
          <a:p>
            <a:r>
              <a:rPr lang="hr-HR" sz="2000" baseline="30000" dirty="0" smtClean="0"/>
              <a:t>	</a:t>
            </a:r>
          </a:p>
          <a:p>
            <a:endParaRPr lang="hr-HR" sz="2000" dirty="0" smtClean="0"/>
          </a:p>
          <a:p>
            <a:r>
              <a:rPr lang="hr-HR" sz="2000" dirty="0" smtClean="0"/>
              <a:t>	</a:t>
            </a:r>
          </a:p>
          <a:p>
            <a:endParaRPr lang="hr-HR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800" dirty="0" smtClean="0">
                <a:solidFill>
                  <a:srgbClr val="7030A0"/>
                </a:solidFill>
              </a:rPr>
              <a:t>SVEMIR I PLANETE:</a:t>
            </a:r>
            <a:endParaRPr lang="hr-HR" sz="4800" dirty="0">
              <a:solidFill>
                <a:srgbClr val="7030A0"/>
              </a:solidFill>
            </a:endParaRPr>
          </a:p>
        </p:txBody>
      </p:sp>
      <p:pic>
        <p:nvPicPr>
          <p:cNvPr id="4" name="Rezervirano mjesto sadržaja 3" descr="Izrezak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361616"/>
            <a:ext cx="6286544" cy="549638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pic>
        <p:nvPicPr>
          <p:cNvPr id="4" name="Rezervirano mjesto sadržaja 3" descr="end_boar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571612"/>
            <a:ext cx="6643734" cy="4842544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205</TotalTime>
  <Words>109</Words>
  <Application>Microsoft Office PowerPoint</Application>
  <PresentationFormat>Prikaz na zaslonu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Oriel</vt:lpstr>
      <vt:lpstr>Potencije</vt:lpstr>
      <vt:lpstr>Potencije</vt:lpstr>
      <vt:lpstr>POTENCIJE U MATEMATICI:</vt:lpstr>
      <vt:lpstr>Slajd 4</vt:lpstr>
      <vt:lpstr>POTENCIJE U KEMIJI:</vt:lpstr>
      <vt:lpstr>POTENCIJE U FIZICI:</vt:lpstr>
      <vt:lpstr>SVEMIR I PLANETE: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Potencije</dc:title>
  <dc:creator>Korisnik</dc:creator>
  <cp:lastModifiedBy>name</cp:lastModifiedBy>
  <cp:revision>24</cp:revision>
  <dcterms:created xsi:type="dcterms:W3CDTF">2016-10-25T12:25:09Z</dcterms:created>
  <dcterms:modified xsi:type="dcterms:W3CDTF">2016-10-29T12:05:01Z</dcterms:modified>
</cp:coreProperties>
</file>