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56" r:id="rId5"/>
    <p:sldId id="266" r:id="rId6"/>
    <p:sldId id="257" r:id="rId7"/>
    <p:sldId id="259" r:id="rId8"/>
    <p:sldId id="260" r:id="rId9"/>
    <p:sldId id="261" r:id="rId10"/>
    <p:sldId id="265" r:id="rId11"/>
    <p:sldId id="264" r:id="rId12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9B62E-CB91-49E8-9432-11A126904A28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A0EC6-5F42-421C-B034-CD5E465B47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1931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A0EC6-5F42-421C-B034-CD5E465B470F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552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448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098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704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2324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94167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90742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932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896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5833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5113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826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4335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CE4157-03CA-4A80-B3CF-D575C2E1378E}" type="datetimeFigureOut">
              <a:rPr lang="hr-HR" smtClean="0"/>
              <a:pPr/>
              <a:t>29.10.2016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CF4377-B0F8-4E9A-9E20-BE9B48DCCF3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ikovni rezultat za svem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013"/>
            <a:ext cx="9144000" cy="69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63500" prst="artDeco"/>
              <a:bevelB w="95250" h="107950" prst="slope"/>
            </a:sp3d>
          </a:bodyPr>
          <a:lstStyle/>
          <a:p>
            <a:r>
              <a:rPr lang="hr-HR" sz="7200" smtClean="0">
                <a:solidFill>
                  <a:srgbClr val="FFC000"/>
                </a:solidFill>
                <a:effectLst>
                  <a:outerShdw sx="95000" sy="95000" algn="ctr" rotWithShape="0">
                    <a:schemeClr val="tx1"/>
                  </a:outerShdw>
                </a:effectLst>
              </a:rPr>
              <a:t>ZNANSTVENI </a:t>
            </a:r>
            <a:r>
              <a:rPr lang="hr-HR" sz="7200" smtClean="0">
                <a:solidFill>
                  <a:srgbClr val="FFC000"/>
                </a:solidFill>
                <a:effectLst>
                  <a:outerShdw sx="95000" sy="95000" algn="ctr" rotWithShape="0">
                    <a:schemeClr val="tx1"/>
                  </a:outerShdw>
                </a:effectLst>
              </a:rPr>
              <a:t>ZAPIS BROJA </a:t>
            </a:r>
            <a:r>
              <a:rPr lang="hr-HR" sz="7200" dirty="0" smtClean="0">
                <a:solidFill>
                  <a:srgbClr val="FFC000"/>
                </a:solidFill>
                <a:effectLst>
                  <a:outerShdw sx="95000" sy="95000" algn="ctr" rotWithShape="0">
                    <a:schemeClr val="tx1"/>
                  </a:outerShdw>
                </a:effectLst>
              </a:rPr>
              <a:t/>
            </a:r>
            <a:br>
              <a:rPr lang="hr-HR" sz="7200" dirty="0" smtClean="0">
                <a:solidFill>
                  <a:srgbClr val="FFC000"/>
                </a:solidFill>
                <a:effectLst>
                  <a:outerShdw sx="95000" sy="95000" algn="ctr" rotWithShape="0">
                    <a:schemeClr val="tx1"/>
                  </a:outerShdw>
                </a:effectLst>
              </a:rPr>
            </a:br>
            <a:r>
              <a:rPr lang="hr-HR" sz="7200" dirty="0" smtClean="0">
                <a:solidFill>
                  <a:srgbClr val="FFC000"/>
                </a:solidFill>
                <a:effectLst>
                  <a:outerShdw sx="95000" sy="95000" algn="ctr" rotWithShape="0">
                    <a:schemeClr val="tx1"/>
                  </a:outerShdw>
                </a:effectLst>
              </a:rPr>
              <a:t>U </a:t>
            </a:r>
            <a:br>
              <a:rPr lang="hr-HR" sz="7200" dirty="0" smtClean="0">
                <a:solidFill>
                  <a:srgbClr val="FFC000"/>
                </a:solidFill>
                <a:effectLst>
                  <a:outerShdw sx="95000" sy="95000" algn="ctr" rotWithShape="0">
                    <a:schemeClr val="tx1"/>
                  </a:outerShdw>
                </a:effectLst>
              </a:rPr>
            </a:br>
            <a:r>
              <a:rPr lang="hr-HR" sz="7200" dirty="0" smtClean="0">
                <a:solidFill>
                  <a:srgbClr val="FFC000"/>
                </a:solidFill>
                <a:effectLst>
                  <a:outerShdw sx="95000" sy="95000" algn="ctr" rotWithShape="0">
                    <a:schemeClr val="tx1"/>
                  </a:outerShdw>
                </a:effectLst>
              </a:rPr>
              <a:t>ASTRONOMIJI</a:t>
            </a:r>
            <a:endParaRPr lang="hr-HR" sz="7200" dirty="0">
              <a:solidFill>
                <a:srgbClr val="FFC000"/>
              </a:solidFill>
              <a:effectLst>
                <a:outerShdw sx="95000" sy="95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72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13792"/>
            <a:ext cx="7776864" cy="1143000"/>
          </a:xfrm>
        </p:spPr>
        <p:txBody>
          <a:bodyPr/>
          <a:lstStyle/>
          <a:p>
            <a:pPr algn="l"/>
            <a:r>
              <a:rPr lang="hr-HR" dirty="0" smtClean="0"/>
              <a:t>Znanstveni zapis broja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5072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  način zapisivanja velikih ili malih vrijednosti</a:t>
            </a:r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 umnožak broja i potencije s bazom 10</a:t>
            </a:r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 marL="0" indent="0" algn="ctr">
              <a:buNone/>
            </a:pPr>
            <a:r>
              <a:rPr lang="hr-HR" sz="4400" dirty="0" smtClean="0">
                <a:solidFill>
                  <a:srgbClr val="FF0000"/>
                </a:solidFill>
              </a:rPr>
              <a:t>a * 10</a:t>
            </a:r>
            <a:r>
              <a:rPr lang="hr-HR" sz="4400" baseline="30000" dirty="0" smtClean="0">
                <a:solidFill>
                  <a:srgbClr val="FF0000"/>
                </a:solidFill>
              </a:rPr>
              <a:t>b</a:t>
            </a:r>
          </a:p>
          <a:p>
            <a:pPr marL="0" indent="0" algn="ctr">
              <a:buNone/>
            </a:pPr>
            <a:endParaRPr lang="hr-HR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 smtClean="0"/>
              <a:t>pozitivan b – decimalnu točku pomičemo u desno</a:t>
            </a:r>
          </a:p>
          <a:p>
            <a:pPr marL="0" indent="0">
              <a:buNone/>
            </a:pPr>
            <a:r>
              <a:rPr lang="hr-HR" dirty="0" smtClean="0"/>
              <a:t>negativan b - decimalnu točku pomičemo u lijevo</a:t>
            </a:r>
          </a:p>
        </p:txBody>
      </p:sp>
    </p:spTree>
    <p:extLst>
      <p:ext uri="{BB962C8B-B14F-4D97-AF65-F5344CB8AC3E}">
        <p14:creationId xmlns:p14="http://schemas.microsoft.com/office/powerpoint/2010/main" xmlns="" val="2499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algn="l"/>
            <a:r>
              <a:rPr lang="hr-HR" dirty="0" smtClean="0"/>
              <a:t>Astronomija (</a:t>
            </a:r>
            <a:r>
              <a:rPr lang="hr-HR" dirty="0"/>
              <a:t>zvjezdoznanstvo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2276872"/>
            <a:ext cx="6400800" cy="3474720"/>
          </a:xfrm>
        </p:spPr>
        <p:txBody>
          <a:bodyPr/>
          <a:lstStyle/>
          <a:p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znanost</a:t>
            </a:r>
            <a:r>
              <a:rPr lang="pl-PL" dirty="0"/>
              <a:t> o nebeskim tijelima i pojavama u </a:t>
            </a:r>
            <a:r>
              <a:rPr lang="pl-PL" dirty="0" smtClean="0"/>
              <a:t>svemiru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 svemir je beskonačno velik pa su i sve veličine     koje mjerimo u njemu velike</a:t>
            </a:r>
          </a:p>
        </p:txBody>
      </p:sp>
    </p:spTree>
    <p:extLst>
      <p:ext uri="{BB962C8B-B14F-4D97-AF65-F5344CB8AC3E}">
        <p14:creationId xmlns:p14="http://schemas.microsoft.com/office/powerpoint/2010/main" xmlns="" val="382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likovni rezultat za svem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013"/>
            <a:ext cx="9144000" cy="69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815"/>
            <a:ext cx="25336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Slikovni rezultat za mjes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763" y="2855461"/>
            <a:ext cx="1318576" cy="12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>
            <a:stCxn id="1026" idx="3"/>
          </p:cNvCxnSpPr>
          <p:nvPr/>
        </p:nvCxnSpPr>
        <p:spPr>
          <a:xfrm flipV="1">
            <a:off x="2533650" y="3491727"/>
            <a:ext cx="5057987" cy="1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39872" y="2058252"/>
            <a:ext cx="51165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/>
            </a:sp3d>
          </a:bodyPr>
          <a:lstStyle/>
          <a:p>
            <a:r>
              <a:rPr lang="hr-HR" sz="60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384 400 000</a:t>
            </a:r>
            <a:r>
              <a:rPr lang="hr-HR" sz="60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 </a:t>
            </a:r>
            <a:r>
              <a:rPr lang="hr-HR" sz="60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</a:t>
            </a:r>
            <a:endParaRPr lang="hr-HR" sz="6000" dirty="0"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1096" y="3789040"/>
            <a:ext cx="486054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/>
            </a:sp3d>
          </a:bodyPr>
          <a:lstStyle/>
          <a:p>
            <a:r>
              <a:rPr lang="hr-HR" sz="6000" dirty="0" smtClean="0">
                <a:solidFill>
                  <a:srgbClr val="FF0000"/>
                </a:solidFill>
                <a:effectLst>
                  <a:outerShdw blurRad="50800" dist="50800" dir="5400000" algn="tl" rotWithShape="0">
                    <a:schemeClr val="bg1"/>
                  </a:outerShdw>
                </a:effectLst>
              </a:rPr>
              <a:t>3.844 * 10</a:t>
            </a:r>
            <a:r>
              <a:rPr lang="hr-HR" sz="6000" baseline="30000" dirty="0">
                <a:solidFill>
                  <a:srgbClr val="FF0000"/>
                </a:solidFill>
                <a:effectLst>
                  <a:outerShdw blurRad="50800" dist="50800" dir="5400000" algn="tl" rotWithShape="0">
                    <a:schemeClr val="bg1"/>
                  </a:outerShdw>
                </a:effectLst>
              </a:rPr>
              <a:t>8</a:t>
            </a:r>
            <a:r>
              <a:rPr lang="hr-HR" sz="6000" dirty="0" smtClean="0">
                <a:solidFill>
                  <a:srgbClr val="FF0000"/>
                </a:solidFill>
                <a:effectLst>
                  <a:outerShdw blurRad="50800" dist="50800" dir="5400000" algn="tl" rotWithShape="0">
                    <a:schemeClr val="bg1"/>
                  </a:outerShdw>
                </a:effectLst>
              </a:rPr>
              <a:t> m</a:t>
            </a:r>
            <a:endParaRPr lang="hr-HR" sz="6000" baseline="30000" dirty="0">
              <a:solidFill>
                <a:srgbClr val="FF0000"/>
              </a:solidFill>
              <a:effectLst>
                <a:outerShdw blurRad="50800" dist="50800" dir="5400000" algn="tl" rotWithShape="0">
                  <a:schemeClr val="bg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709" y="469664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ZEMLJA</a:t>
            </a:r>
            <a:endParaRPr lang="hr-HR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0728" y="4269157"/>
            <a:ext cx="1810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MJESEC</a:t>
            </a:r>
            <a:endParaRPr lang="hr-HR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3378" y="470575"/>
            <a:ext cx="39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UDALJENOST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8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kovni rezultat za svem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013"/>
            <a:ext cx="9144000" cy="69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734985"/>
            <a:ext cx="1259631" cy="119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5122" y="1700808"/>
            <a:ext cx="336887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endCxn id="2051" idx="1"/>
          </p:cNvCxnSpPr>
          <p:nvPr/>
        </p:nvCxnSpPr>
        <p:spPr>
          <a:xfrm>
            <a:off x="1259632" y="3356992"/>
            <a:ext cx="4515490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9718" y="1988840"/>
            <a:ext cx="498566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50800" h="38100"/>
            </a:sp3d>
          </a:bodyPr>
          <a:lstStyle/>
          <a:p>
            <a:r>
              <a:rPr lang="hr-HR" sz="48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149 600 000 000 m</a:t>
            </a:r>
            <a:endParaRPr lang="pl-PL" sz="1400" dirty="0" smtClean="0">
              <a:solidFill>
                <a:srgbClr val="FFFF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632" y="3831431"/>
            <a:ext cx="440697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0800" h="38100"/>
            </a:sp3d>
          </a:bodyPr>
          <a:lstStyle/>
          <a:p>
            <a:r>
              <a:rPr lang="hr-HR" sz="5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1.496 * 10</a:t>
            </a:r>
            <a:r>
              <a:rPr lang="hr-HR" sz="5400" baseline="300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11</a:t>
            </a:r>
            <a:r>
              <a:rPr lang="hr-HR" sz="5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m</a:t>
            </a:r>
            <a:r>
              <a:rPr lang="hr-HR" sz="5400" baseline="300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7610" y="471776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ZEMLJA</a:t>
            </a:r>
            <a:endParaRPr lang="hr-HR" sz="4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5378" y="5013176"/>
            <a:ext cx="3358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>
                <a:solidFill>
                  <a:schemeClr val="bg1"/>
                </a:solidFill>
              </a:rPr>
              <a:t>SUNCE</a:t>
            </a:r>
            <a:endParaRPr lang="hr-HR" sz="4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3378" y="470575"/>
            <a:ext cx="39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UDALJENOST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2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pic>
          <p:nvPicPr>
            <p:cNvPr id="3076" name="Picture 4" descr="Slikovni rezultat za crni papi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6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Slikovni rezultat za mar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0"/>
              <a:ext cx="6876256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39752" y="620688"/>
            <a:ext cx="472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rgbClr val="FFFF00"/>
                </a:solidFill>
              </a:rPr>
              <a:t>POVRŠINA MARSA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6562" y="2468632"/>
            <a:ext cx="47404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600" dirty="0" smtClean="0">
                <a:solidFill>
                  <a:srgbClr val="FFFF00"/>
                </a:solidFill>
              </a:rPr>
              <a:t>144 798 500 000 000 m</a:t>
            </a:r>
            <a:r>
              <a:rPr lang="hr-HR" sz="3600" baseline="30000" dirty="0" smtClean="0">
                <a:solidFill>
                  <a:srgbClr val="FFFF00"/>
                </a:solidFill>
              </a:rPr>
              <a:t>2</a:t>
            </a:r>
          </a:p>
          <a:p>
            <a:pPr algn="ctr"/>
            <a:r>
              <a:rPr lang="hr-HR" sz="3600" dirty="0" smtClean="0">
                <a:solidFill>
                  <a:srgbClr val="FFFF00"/>
                </a:solidFill>
              </a:rPr>
              <a:t>=</a:t>
            </a:r>
          </a:p>
          <a:p>
            <a:pPr algn="ctr"/>
            <a:r>
              <a:rPr lang="hr-HR" sz="3600" dirty="0" smtClean="0">
                <a:solidFill>
                  <a:srgbClr val="FFFF00"/>
                </a:solidFill>
              </a:rPr>
              <a:t>1.45 * 10</a:t>
            </a:r>
            <a:r>
              <a:rPr lang="hr-HR" sz="3600" baseline="30000" dirty="0" smtClean="0">
                <a:solidFill>
                  <a:srgbClr val="FFFF00"/>
                </a:solidFill>
              </a:rPr>
              <a:t>14</a:t>
            </a:r>
            <a:r>
              <a:rPr lang="hr-HR" sz="3600" dirty="0" smtClean="0">
                <a:solidFill>
                  <a:srgbClr val="FFFF00"/>
                </a:solidFill>
              </a:rPr>
              <a:t> m</a:t>
            </a:r>
            <a:r>
              <a:rPr lang="hr-HR" sz="3600" baseline="30000" dirty="0" smtClean="0">
                <a:solidFill>
                  <a:srgbClr val="FFFF00"/>
                </a:solidFill>
              </a:rPr>
              <a:t>2</a:t>
            </a:r>
          </a:p>
          <a:p>
            <a:endParaRPr lang="hr-HR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6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pic>
          <p:nvPicPr>
            <p:cNvPr id="3076" name="Picture 4" descr="Slikovni rezultat za crni papi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76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Slikovni rezultat za mar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0"/>
              <a:ext cx="6876256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403648" y="6926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rgbClr val="FFFF00"/>
                </a:solidFill>
              </a:rPr>
              <a:t>MASA MARSA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263691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rgbClr val="FFFF00"/>
                </a:solidFill>
              </a:rPr>
              <a:t>641 850 000 000 000 000 000 000 kg</a:t>
            </a:r>
          </a:p>
          <a:p>
            <a:pPr algn="ctr"/>
            <a:r>
              <a:rPr lang="hr-HR" sz="3600" dirty="0" smtClean="0">
                <a:solidFill>
                  <a:srgbClr val="FFFF00"/>
                </a:solidFill>
              </a:rPr>
              <a:t>=</a:t>
            </a:r>
          </a:p>
          <a:p>
            <a:pPr algn="ctr"/>
            <a:r>
              <a:rPr lang="hr-HR" sz="3600" dirty="0" smtClean="0">
                <a:solidFill>
                  <a:srgbClr val="FFFF00"/>
                </a:solidFill>
              </a:rPr>
              <a:t>6.4185 * </a:t>
            </a:r>
            <a:r>
              <a:rPr lang="hr-HR" sz="3600" dirty="0">
                <a:solidFill>
                  <a:srgbClr val="FFFF00"/>
                </a:solidFill>
              </a:rPr>
              <a:t>10</a:t>
            </a:r>
            <a:r>
              <a:rPr lang="hr-HR" sz="3600" baseline="30000" dirty="0">
                <a:solidFill>
                  <a:srgbClr val="FFFF00"/>
                </a:solidFill>
              </a:rPr>
              <a:t>23</a:t>
            </a:r>
            <a:r>
              <a:rPr lang="hr-HR" sz="3600" dirty="0">
                <a:solidFill>
                  <a:srgbClr val="FFFF00"/>
                </a:solidFill>
              </a:rPr>
              <a:t> </a:t>
            </a:r>
            <a:r>
              <a:rPr lang="hr-HR" sz="3600" dirty="0" smtClean="0">
                <a:solidFill>
                  <a:srgbClr val="FFFF00"/>
                </a:solidFill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xmlns="" val="502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47664" y="2060848"/>
            <a:ext cx="6400800" cy="347472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Hvala na pažnji </a:t>
            </a:r>
            <a:endParaRPr lang="hr-H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4725144"/>
            <a:ext cx="2935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Petar Barjaktarović</a:t>
            </a:r>
          </a:p>
          <a:p>
            <a:r>
              <a:rPr lang="hr-HR" sz="2800" dirty="0" smtClean="0"/>
              <a:t>Filip Barjaktarović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30101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104</Words>
  <Application>Microsoft Office PowerPoint</Application>
  <PresentationFormat>Prikaz na zaslonu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Office Theme</vt:lpstr>
      <vt:lpstr>Slipstream</vt:lpstr>
      <vt:lpstr>1_Slipstream</vt:lpstr>
      <vt:lpstr>2_Slipstream</vt:lpstr>
      <vt:lpstr>ZNANSTVENI ZAPIS BROJA  U  ASTRONOMIJI</vt:lpstr>
      <vt:lpstr>Znanstveni zapis broja</vt:lpstr>
      <vt:lpstr>Astronomija (zvjezdoznanstvo)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ZNANSTVENI BROJ U ASTRONOMIJI</dc:title>
  <dc:creator>Petar Barjaktarović</dc:creator>
  <cp:lastModifiedBy>name</cp:lastModifiedBy>
  <cp:revision>12</cp:revision>
  <dcterms:created xsi:type="dcterms:W3CDTF">2016-10-26T16:25:05Z</dcterms:created>
  <dcterms:modified xsi:type="dcterms:W3CDTF">2016-10-29T12:00:28Z</dcterms:modified>
</cp:coreProperties>
</file>