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1" r:id="rId4"/>
    <p:sldId id="258" r:id="rId5"/>
    <p:sldId id="260" r:id="rId6"/>
    <p:sldId id="259" r:id="rId7"/>
    <p:sldId id="263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5246-8587-4DB2-AB7E-E838282F8029}" type="datetimeFigureOut">
              <a:rPr lang="hr-HR" smtClean="0"/>
              <a:t>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EFC73D9-90C5-4B9C-B6DF-BC74D3D1EB99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5246-8587-4DB2-AB7E-E838282F8029}" type="datetimeFigureOut">
              <a:rPr lang="hr-HR" smtClean="0"/>
              <a:t>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3D9-90C5-4B9C-B6DF-BC74D3D1EB9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5246-8587-4DB2-AB7E-E838282F8029}" type="datetimeFigureOut">
              <a:rPr lang="hr-HR" smtClean="0"/>
              <a:t>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3D9-90C5-4B9C-B6DF-BC74D3D1EB9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5246-8587-4DB2-AB7E-E838282F8029}" type="datetimeFigureOut">
              <a:rPr lang="hr-HR" smtClean="0"/>
              <a:t>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3D9-90C5-4B9C-B6DF-BC74D3D1EB9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5246-8587-4DB2-AB7E-E838282F8029}" type="datetimeFigureOut">
              <a:rPr lang="hr-HR" smtClean="0"/>
              <a:t>3.11.2016.</a:t>
            </a:fld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3D9-90C5-4B9C-B6DF-BC74D3D1EB99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5246-8587-4DB2-AB7E-E838282F8029}" type="datetimeFigureOut">
              <a:rPr lang="hr-HR" smtClean="0"/>
              <a:t>3.11.2016.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3D9-90C5-4B9C-B6DF-BC74D3D1EB9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5246-8587-4DB2-AB7E-E838282F8029}" type="datetimeFigureOut">
              <a:rPr lang="hr-HR" smtClean="0"/>
              <a:t>3.11.2016.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3D9-90C5-4B9C-B6DF-BC74D3D1EB9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5246-8587-4DB2-AB7E-E838282F8029}" type="datetimeFigureOut">
              <a:rPr lang="hr-HR" smtClean="0"/>
              <a:t>3.11.2016.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3D9-90C5-4B9C-B6DF-BC74D3D1EB9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5246-8587-4DB2-AB7E-E838282F8029}" type="datetimeFigureOut">
              <a:rPr lang="hr-HR" smtClean="0"/>
              <a:t>3.11.2016.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3D9-90C5-4B9C-B6DF-BC74D3D1EB9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5246-8587-4DB2-AB7E-E838282F8029}" type="datetimeFigureOut">
              <a:rPr lang="hr-HR" smtClean="0"/>
              <a:t>3.11.2016.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3D9-90C5-4B9C-B6DF-BC74D3D1EB99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5246-8587-4DB2-AB7E-E838282F8029}" type="datetimeFigureOut">
              <a:rPr lang="hr-HR" smtClean="0"/>
              <a:t>3.11.2016.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3D9-90C5-4B9C-B6DF-BC74D3D1EB99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3045246-8587-4DB2-AB7E-E838282F8029}" type="datetimeFigureOut">
              <a:rPr lang="hr-HR" smtClean="0"/>
              <a:t>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EFC73D9-90C5-4B9C-B6DF-BC74D3D1EB99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11560" y="3212976"/>
            <a:ext cx="6629400" cy="1233258"/>
          </a:xfrm>
        </p:spPr>
        <p:txBody>
          <a:bodyPr/>
          <a:lstStyle/>
          <a:p>
            <a:r>
              <a:rPr lang="hr-HR" dirty="0" smtClean="0"/>
              <a:t>ZNANSTVENI ZAPIS BROJA U KEMIJI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5429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hr-HR" i="1" dirty="0" smtClean="0"/>
              <a:t>Koristi se kod:</a:t>
            </a:r>
          </a:p>
          <a:p>
            <a:r>
              <a:rPr lang="hr-HR" dirty="0" smtClean="0"/>
              <a:t>Mjernih jedinica</a:t>
            </a:r>
          </a:p>
          <a:p>
            <a:r>
              <a:rPr lang="hr-HR" dirty="0" smtClean="0"/>
              <a:t>Mase i naboja subatomskih čestica</a:t>
            </a:r>
          </a:p>
          <a:p>
            <a:r>
              <a:rPr lang="hr-HR" dirty="0" smtClean="0"/>
              <a:t>Mase molekula</a:t>
            </a:r>
          </a:p>
        </p:txBody>
      </p:sp>
      <p:pic>
        <p:nvPicPr>
          <p:cNvPr id="4" name="Picture 2" descr="Slikovni rezultat za at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973" y="3861048"/>
            <a:ext cx="4872159" cy="2614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659308"/>
              </p:ext>
            </p:extLst>
          </p:nvPr>
        </p:nvGraphicFramePr>
        <p:xfrm>
          <a:off x="755576" y="4077074"/>
          <a:ext cx="1872208" cy="2297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</a:tblGrid>
              <a:tr h="382841">
                <a:tc>
                  <a:txBody>
                    <a:bodyPr/>
                    <a:lstStyle/>
                    <a:p>
                      <a:pPr algn="ctr"/>
                      <a:r>
                        <a:rPr lang="hr-HR" dirty="0" err="1" smtClean="0"/>
                        <a:t>Piko</a:t>
                      </a:r>
                      <a:endParaRPr lang="hr-HR" dirty="0"/>
                    </a:p>
                  </a:txBody>
                  <a:tcPr/>
                </a:tc>
              </a:tr>
              <a:tr h="38284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Nano</a:t>
                      </a:r>
                      <a:endParaRPr lang="hr-HR" dirty="0"/>
                    </a:p>
                  </a:txBody>
                  <a:tcPr/>
                </a:tc>
              </a:tr>
              <a:tr h="38284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Mikro</a:t>
                      </a:r>
                      <a:endParaRPr lang="hr-HR" dirty="0"/>
                    </a:p>
                  </a:txBody>
                  <a:tcPr/>
                </a:tc>
              </a:tr>
              <a:tr h="38284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Mili</a:t>
                      </a:r>
                      <a:endParaRPr lang="hr-HR" dirty="0"/>
                    </a:p>
                  </a:txBody>
                  <a:tcPr/>
                </a:tc>
              </a:tr>
              <a:tr h="38284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Centi</a:t>
                      </a:r>
                      <a:endParaRPr lang="hr-HR" dirty="0"/>
                    </a:p>
                  </a:txBody>
                  <a:tcPr/>
                </a:tc>
              </a:tr>
              <a:tr h="38284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Deci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40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neutron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r-HR" dirty="0" smtClean="0"/>
                  <a:t>Masu atoma možemo izračunati množenjem </a:t>
                </a:r>
                <a:r>
                  <a:rPr lang="hr-HR" dirty="0" err="1"/>
                  <a:t>masenog</a:t>
                </a:r>
                <a:r>
                  <a:rPr lang="hr-HR" dirty="0"/>
                  <a:t> broja i prosječne mase </a:t>
                </a:r>
                <a:r>
                  <a:rPr lang="hr-HR" dirty="0" smtClean="0"/>
                  <a:t>neutrona</a:t>
                </a:r>
              </a:p>
              <a:p>
                <a:r>
                  <a:rPr lang="hr-HR" dirty="0" smtClean="0"/>
                  <a:t> </a:t>
                </a:r>
                <a:r>
                  <a:rPr lang="hr-HR" dirty="0"/>
                  <a:t>Prosječna masa </a:t>
                </a:r>
                <a:r>
                  <a:rPr lang="hr-HR" dirty="0" smtClean="0"/>
                  <a:t>neutrona </a:t>
                </a:r>
                <a:r>
                  <a:rPr lang="hr-HR" dirty="0"/>
                  <a:t>iznosi </a:t>
                </a:r>
                <a:r>
                  <a:rPr lang="hr-HR" dirty="0" smtClean="0"/>
                  <a:t>1,674 </a:t>
                </a:r>
                <a:r>
                  <a:rPr lang="vi-VN" dirty="0"/>
                  <a:t>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i="1">
                            <a:latin typeface="Cambria Math"/>
                          </a:rPr>
                        </m:ctrlPr>
                      </m:sSupPr>
                      <m:e>
                        <m:r>
                          <a:rPr lang="hr-HR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r-HR" i="1">
                            <a:latin typeface="Cambria Math"/>
                          </a:rPr>
                          <m:t>−</m:t>
                        </m:r>
                        <m:r>
                          <a:rPr lang="hr-HR" b="0" i="1" smtClean="0">
                            <a:latin typeface="Cambria Math"/>
                          </a:rPr>
                          <m:t>24</m:t>
                        </m:r>
                      </m:sup>
                    </m:sSup>
                  </m:oMath>
                </a14:m>
                <a:r>
                  <a:rPr lang="hr-HR" dirty="0" smtClean="0"/>
                  <a:t> g</a:t>
                </a:r>
                <a:endParaRPr lang="hr-HR" dirty="0"/>
              </a:p>
              <a:p>
                <a:r>
                  <a:rPr lang="hr-HR" dirty="0" smtClean="0"/>
                  <a:t>npr</a:t>
                </a:r>
                <a:r>
                  <a:rPr lang="hr-HR" dirty="0"/>
                  <a:t>. m (</a:t>
                </a:r>
                <a:r>
                  <a:rPr lang="az-Cyrl-AZ" dirty="0"/>
                  <a:t>М</a:t>
                </a:r>
                <a:r>
                  <a:rPr lang="hr-HR" dirty="0"/>
                  <a:t>g</a:t>
                </a:r>
                <a:r>
                  <a:rPr lang="hr-HR" dirty="0" smtClean="0"/>
                  <a:t>)= </a:t>
                </a:r>
                <a:r>
                  <a:rPr lang="az-Cyrl-AZ" dirty="0" smtClean="0"/>
                  <a:t>А</a:t>
                </a:r>
                <a:r>
                  <a:rPr lang="hr-HR" dirty="0" smtClean="0"/>
                  <a:t>r</a:t>
                </a:r>
                <a:r>
                  <a:rPr lang="az-Cyrl-AZ" dirty="0" smtClean="0"/>
                  <a:t>(М</a:t>
                </a:r>
                <a:r>
                  <a:rPr lang="hr-HR" dirty="0"/>
                  <a:t>g) </a:t>
                </a:r>
                <a:r>
                  <a:rPr lang="vi-VN" dirty="0"/>
                  <a:t>×</a:t>
                </a:r>
                <a:r>
                  <a:rPr lang="hr-HR" dirty="0" smtClean="0"/>
                  <a:t> </a:t>
                </a:r>
                <a:r>
                  <a:rPr lang="hr-HR" dirty="0"/>
                  <a:t>u </a:t>
                </a:r>
                <a:endParaRPr lang="hr-HR" dirty="0" smtClean="0"/>
              </a:p>
              <a:p>
                <a:pPr marL="114300" indent="0">
                  <a:buNone/>
                </a:pPr>
                <a:r>
                  <a:rPr lang="hr-HR" dirty="0" smtClean="0"/>
                  <a:t>                        = </a:t>
                </a:r>
                <a:r>
                  <a:rPr lang="hr-HR" dirty="0"/>
                  <a:t>24 </a:t>
                </a:r>
                <a:r>
                  <a:rPr lang="vi-VN" dirty="0"/>
                  <a:t>× </a:t>
                </a:r>
                <a:r>
                  <a:rPr lang="hr-HR" dirty="0" smtClean="0"/>
                  <a:t>1,6605 </a:t>
                </a:r>
                <a:r>
                  <a:rPr lang="vi-VN" dirty="0"/>
                  <a:t>×</a:t>
                </a:r>
                <a:r>
                  <a:rPr lang="hr-HR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i="1">
                            <a:latin typeface="Cambria Math"/>
                          </a:rPr>
                        </m:ctrlPr>
                      </m:sSupPr>
                      <m:e>
                        <m:r>
                          <a:rPr lang="hr-HR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r-HR" i="1">
                            <a:latin typeface="Cambria Math"/>
                          </a:rPr>
                          <m:t>−24</m:t>
                        </m:r>
                      </m:sup>
                    </m:sSup>
                  </m:oMath>
                </a14:m>
                <a:r>
                  <a:rPr lang="hr-HR" dirty="0" smtClean="0"/>
                  <a:t> g </a:t>
                </a:r>
              </a:p>
              <a:p>
                <a:pPr marL="114300" indent="0">
                  <a:buNone/>
                </a:pPr>
                <a:r>
                  <a:rPr lang="hr-HR" dirty="0"/>
                  <a:t> </a:t>
                </a:r>
                <a:r>
                  <a:rPr lang="hr-HR" dirty="0" smtClean="0"/>
                  <a:t>                       = </a:t>
                </a:r>
                <a:r>
                  <a:rPr lang="hr-HR" dirty="0"/>
                  <a:t>40,08 </a:t>
                </a:r>
                <a:r>
                  <a:rPr lang="vi-VN" dirty="0"/>
                  <a:t>×</a:t>
                </a:r>
                <a:r>
                  <a:rPr lang="hr-HR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i="1">
                            <a:latin typeface="Cambria Math"/>
                          </a:rPr>
                        </m:ctrlPr>
                      </m:sSupPr>
                      <m:e>
                        <m:r>
                          <a:rPr lang="hr-HR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r-HR" i="1">
                            <a:latin typeface="Cambria Math"/>
                          </a:rPr>
                          <m:t>−24</m:t>
                        </m:r>
                      </m:sup>
                    </m:sSup>
                    <m:r>
                      <a:rPr lang="hr-HR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hr-HR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g</a:t>
                </a:r>
                <a:endParaRPr lang="hr-HR" dirty="0"/>
              </a:p>
            </p:txBody>
          </p:sp>
        </mc:Choice>
        <mc:Fallback xmlns=""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11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001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ELEKTRON</a:t>
            </a:r>
            <a:endParaRPr lang="hr-H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vi-VN" dirty="0" smtClean="0"/>
                  <a:t>Elektron je subatomsk</a:t>
                </a:r>
                <a:r>
                  <a:rPr lang="hr-HR" dirty="0" smtClean="0"/>
                  <a:t>a</a:t>
                </a:r>
                <a:r>
                  <a:rPr lang="vi-VN" dirty="0" smtClean="0"/>
                  <a:t> čestic</a:t>
                </a:r>
                <a:r>
                  <a:rPr lang="hr-HR" dirty="0" smtClean="0"/>
                  <a:t>a</a:t>
                </a:r>
                <a:r>
                  <a:rPr lang="vi-VN" dirty="0" smtClean="0"/>
                  <a:t> </a:t>
                </a:r>
                <a:r>
                  <a:rPr lang="vi-VN" dirty="0"/>
                  <a:t>(sastavni dio atoma</a:t>
                </a:r>
                <a:r>
                  <a:rPr lang="vi-VN" dirty="0" smtClean="0"/>
                  <a:t>).</a:t>
                </a:r>
                <a:endParaRPr lang="hr-HR" dirty="0" smtClean="0"/>
              </a:p>
              <a:p>
                <a:r>
                  <a:rPr lang="vi-VN" dirty="0" smtClean="0"/>
                  <a:t> </a:t>
                </a:r>
                <a:r>
                  <a:rPr lang="vi-VN" dirty="0"/>
                  <a:t>Predstavlja zapis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i="1">
                            <a:latin typeface="Cambria Math"/>
                          </a:rPr>
                        </m:ctrlPr>
                      </m:sSupPr>
                      <m:e>
                        <m:r>
                          <a:rPr lang="hr-HR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hr-HR" i="1">
                            <a:latin typeface="Cambria Math"/>
                          </a:rPr>
                          <m:t>−</m:t>
                        </m:r>
                      </m:sup>
                    </m:sSup>
                  </m:oMath>
                </a14:m>
                <a:r>
                  <a:rPr lang="vi-VN" dirty="0" smtClean="0"/>
                  <a:t>. </a:t>
                </a:r>
                <a:endParaRPr lang="hr-HR" dirty="0" smtClean="0"/>
              </a:p>
              <a:p>
                <a:r>
                  <a:rPr lang="vi-VN" dirty="0" smtClean="0"/>
                  <a:t>Elektron </a:t>
                </a:r>
                <a:r>
                  <a:rPr lang="vi-VN" dirty="0"/>
                  <a:t>je negativno </a:t>
                </a:r>
                <a:r>
                  <a:rPr lang="vi-VN" dirty="0" smtClean="0"/>
                  <a:t>nabijeni </a:t>
                </a:r>
                <a:r>
                  <a:rPr lang="hr-HR" dirty="0" smtClean="0"/>
                  <a:t>e</a:t>
                </a:r>
                <a:r>
                  <a:rPr lang="vi-VN" dirty="0" smtClean="0"/>
                  <a:t>lementarni </a:t>
                </a:r>
                <a:r>
                  <a:rPr lang="vi-VN" dirty="0"/>
                  <a:t>naboj </a:t>
                </a:r>
                <a:r>
                  <a:rPr lang="vi-VN" dirty="0" smtClean="0"/>
                  <a:t>ograničenj</a:t>
                </a:r>
                <a:r>
                  <a:rPr lang="hr-HR" dirty="0" smtClean="0"/>
                  <a:t>a</a:t>
                </a:r>
                <a:r>
                  <a:rPr lang="vi-VN" dirty="0" smtClean="0"/>
                  <a:t> </a:t>
                </a:r>
                <a:r>
                  <a:rPr lang="vi-VN" dirty="0"/>
                  <a:t>1,6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i="1">
                            <a:latin typeface="Cambria Math"/>
                          </a:rPr>
                        </m:ctrlPr>
                      </m:sSupPr>
                      <m:e>
                        <m:r>
                          <a:rPr lang="hr-HR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r-HR" i="1">
                            <a:latin typeface="Cambria Math"/>
                          </a:rPr>
                          <m:t>−</m:t>
                        </m:r>
                        <m:r>
                          <a:rPr lang="hr-HR" b="0" i="1" smtClean="0">
                            <a:latin typeface="Cambria Math"/>
                          </a:rPr>
                          <m:t>19</m:t>
                        </m:r>
                      </m:sup>
                    </m:sSup>
                  </m:oMath>
                </a14:m>
                <a:r>
                  <a:rPr lang="hr-HR" dirty="0" smtClean="0"/>
                  <a:t>g</a:t>
                </a:r>
                <a:r>
                  <a:rPr lang="hr-HR" dirty="0" smtClean="0"/>
                  <a:t>.</a:t>
                </a:r>
              </a:p>
              <a:p>
                <a:r>
                  <a:rPr lang="hr-HR" dirty="0" smtClean="0"/>
                  <a:t>M</a:t>
                </a:r>
                <a:r>
                  <a:rPr lang="vi-VN" dirty="0" smtClean="0"/>
                  <a:t>asa </a:t>
                </a:r>
                <a:r>
                  <a:rPr lang="hr-HR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elektrona iznosi</a:t>
                </a:r>
                <a:r>
                  <a:rPr lang="vi-VN" dirty="0" smtClean="0"/>
                  <a:t> 9,1</a:t>
                </a:r>
                <a:r>
                  <a:rPr lang="hr-HR" dirty="0" smtClean="0"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09</a:t>
                </a:r>
                <a:r>
                  <a:rPr lang="vi-VN" dirty="0" smtClean="0"/>
                  <a:t> </a:t>
                </a:r>
                <a:r>
                  <a:rPr lang="vi-VN" dirty="0"/>
                  <a:t>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hr-HR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r-HR" i="1">
                            <a:latin typeface="Cambria Math"/>
                          </a:rPr>
                          <m:t>−</m:t>
                        </m:r>
                        <m:r>
                          <a:rPr lang="hr-HR" b="0" i="1" smtClean="0">
                            <a:latin typeface="Cambria Math"/>
                          </a:rPr>
                          <m:t>28</m:t>
                        </m:r>
                      </m:sup>
                    </m:sSup>
                  </m:oMath>
                </a14:m>
                <a:r>
                  <a:rPr lang="hr-HR" dirty="0" smtClean="0"/>
                  <a:t>g</a:t>
                </a:r>
                <a:endParaRPr lang="hr-HR" dirty="0"/>
              </a:p>
            </p:txBody>
          </p:sp>
        </mc:Choice>
        <mc:Fallback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55" r="-22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596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proton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hr-HR" dirty="0" smtClean="0"/>
                  <a:t>Predstavlja zapis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i="1">
                            <a:latin typeface="Cambria Math"/>
                          </a:rPr>
                        </m:ctrlPr>
                      </m:sSupPr>
                      <m:e>
                        <m:r>
                          <a:rPr lang="hr-HR" b="0" i="1" smtClean="0"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hr-HR" b="0" i="1" smtClean="0">
                            <a:latin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hr-HR" dirty="0" smtClean="0"/>
              </a:p>
              <a:p>
                <a:pPr lvl="0"/>
                <a:r>
                  <a:rPr lang="hr-HR" dirty="0" smtClean="0"/>
                  <a:t>Masa protona iznosi 1,672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i="1">
                            <a:latin typeface="Cambria Math"/>
                          </a:rPr>
                        </m:ctrlPr>
                      </m:sSupPr>
                      <m:e>
                        <m:r>
                          <a:rPr lang="hr-HR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hr-HR" i="1">
                            <a:latin typeface="Cambria Math"/>
                          </a:rPr>
                          <m:t>−</m:t>
                        </m:r>
                        <m:r>
                          <a:rPr lang="hr-HR" b="0" i="1" smtClean="0">
                            <a:latin typeface="Cambria Math"/>
                          </a:rPr>
                          <m:t>24</m:t>
                        </m:r>
                      </m:sup>
                    </m:sSup>
                  </m:oMath>
                </a14:m>
                <a:r>
                  <a:rPr lang="hr-HR" dirty="0" smtClean="0"/>
                  <a:t>g</a:t>
                </a:r>
                <a:endParaRPr lang="hr-HR" dirty="0"/>
              </a:p>
            </p:txBody>
          </p:sp>
        </mc:Choice>
        <mc:Fallback xmlns=""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11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695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Mjerne jedinice</a:t>
            </a:r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Rezervirano mjesto sadržaja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146613374"/>
                  </p:ext>
                </p:extLst>
              </p:nvPr>
            </p:nvGraphicFramePr>
            <p:xfrm>
              <a:off x="1115616" y="2420888"/>
              <a:ext cx="6563072" cy="2590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26568"/>
                    <a:gridCol w="2160240"/>
                    <a:gridCol w="2376264"/>
                  </a:tblGrid>
                  <a:tr h="360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 smtClean="0"/>
                            <a:t>PREFIKS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 smtClean="0"/>
                            <a:t>OZNAKA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 smtClean="0"/>
                            <a:t>RED VELIČINE</a:t>
                          </a:r>
                          <a:endParaRPr lang="hr-H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 err="1" smtClean="0"/>
                            <a:t>Piko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p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lv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hr-HR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hr-HR" b="0" i="1" smtClean="0">
                                        <a:latin typeface="Cambria Math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hr-HR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  <m:r>
                                      <a:rPr lang="hr-HR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Nano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n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hr-HR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hr-HR" b="0" i="1" smtClean="0">
                                        <a:latin typeface="Cambria Math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hr-HR" b="0" i="1" smtClean="0">
                                        <a:latin typeface="Cambria Math"/>
                                      </a:rPr>
                                      <m:t>−9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Mikro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q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hr-HR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hr-HR" b="0" i="1" smtClean="0">
                                        <a:latin typeface="Cambria Math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hr-HR" b="0" i="1" smtClean="0">
                                        <a:latin typeface="Cambria Math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Mili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m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hr-HR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hr-HR" b="0" i="1" smtClean="0">
                                        <a:latin typeface="Cambria Math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hr-HR" b="0" i="1" smtClean="0">
                                        <a:latin typeface="Cambria Math"/>
                                      </a:rPr>
                                      <m:t>−3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Centi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c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hr-HR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hr-HR" b="0" i="1" smtClean="0">
                                        <a:latin typeface="Cambria Math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hr-HR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Deci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d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hr-HR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hr-HR" b="0" i="1" smtClean="0">
                                        <a:latin typeface="Cambria Math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hr-HR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hr-HR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Rezervirano mjesto sadržaja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146613374"/>
                  </p:ext>
                </p:extLst>
              </p:nvPr>
            </p:nvGraphicFramePr>
            <p:xfrm>
              <a:off x="1115616" y="2420888"/>
              <a:ext cx="6563072" cy="2590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26568"/>
                    <a:gridCol w="2160240"/>
                    <a:gridCol w="2376264"/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 smtClean="0"/>
                            <a:t>PREFIKS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 smtClean="0"/>
                            <a:t>OZNAKA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dirty="0" smtClean="0"/>
                            <a:t>RED VELIČINE</a:t>
                          </a:r>
                          <a:endParaRPr lang="hr-H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 err="1" smtClean="0"/>
                            <a:t>Piko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p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76154" t="-106557" b="-5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Nano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n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76154" t="-206557" b="-4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Mikro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q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76154" t="-306557" b="-3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Mili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m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76154" t="-413333" b="-228333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Centi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c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76154" t="-504918" b="-1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Deci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hr-HR" dirty="0" smtClean="0"/>
                            <a:t>d</a:t>
                          </a:r>
                          <a:endParaRPr lang="hr-H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76154" t="-604918" b="-2459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3843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hr-HR" sz="2800" b="1" i="1" dirty="0" smtClean="0"/>
              <a:t>IZRADIO:</a:t>
            </a:r>
          </a:p>
          <a:p>
            <a:pPr marL="114300" indent="0">
              <a:buNone/>
            </a:pPr>
            <a:r>
              <a:rPr lang="hr-HR" sz="2800" dirty="0" smtClean="0"/>
              <a:t>Dino </a:t>
            </a:r>
            <a:r>
              <a:rPr lang="hr-HR" sz="2800" dirty="0" err="1" smtClean="0"/>
              <a:t>Pavliček</a:t>
            </a:r>
            <a:r>
              <a:rPr lang="hr-HR" sz="2800" dirty="0" smtClean="0"/>
              <a:t> 8.a  </a:t>
            </a:r>
            <a:r>
              <a:rPr lang="hr-HR" sz="2800" dirty="0" smtClean="0">
                <a:sym typeface="Wingdings" pitchFamily="2" charset="2"/>
              </a:rPr>
              <a:t>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98033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ekarska">
  <a:themeElements>
    <a:clrScheme name="Apotekars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ekars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ekars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120</TotalTime>
  <Words>220</Words>
  <Application>Microsoft Office PowerPoint</Application>
  <PresentationFormat>Prikaz na zaslonu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Apotekarska</vt:lpstr>
      <vt:lpstr>ZNANSTVENI ZAPIS BROJA U KEMIJI</vt:lpstr>
      <vt:lpstr>PowerPointova prezentacija</vt:lpstr>
      <vt:lpstr>neutron</vt:lpstr>
      <vt:lpstr>ELEKTRON</vt:lpstr>
      <vt:lpstr>proton</vt:lpstr>
      <vt:lpstr>Mjerne jedinice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ZNANSTVENI ZAPIS BROJA U KEMIJI</dc:title>
  <dc:creator>Dino 881</dc:creator>
  <cp:lastModifiedBy>pastela</cp:lastModifiedBy>
  <cp:revision>12</cp:revision>
  <dcterms:created xsi:type="dcterms:W3CDTF">2016-10-26T15:56:57Z</dcterms:created>
  <dcterms:modified xsi:type="dcterms:W3CDTF">2016-11-03T15:45:12Z</dcterms:modified>
</cp:coreProperties>
</file>