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FA5FFF-1DF9-47DB-9C58-2FBAE00A3934}" type="datetimeFigureOut">
              <a:rPr lang="hr-HR" smtClean="0"/>
              <a:pPr/>
              <a:t>5.11.2016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C601AA5-4D11-4221-823C-3629EA08179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920880" cy="3600400"/>
          </a:xfrm>
        </p:spPr>
        <p:txBody>
          <a:bodyPr/>
          <a:lstStyle/>
          <a:p>
            <a:pPr marL="182880" indent="0">
              <a:buNone/>
            </a:pPr>
            <a:r>
              <a:rPr lang="hr-HR" sz="4800" dirty="0" smtClean="0"/>
              <a:t/>
            </a:r>
            <a:br>
              <a:rPr lang="hr-HR" sz="4800" dirty="0" smtClean="0"/>
            </a:b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Znanstveni zapis broja u biologiji,mikrobiologiji i medicini</a:t>
            </a:r>
            <a:endParaRPr lang="hr-H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9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0577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704856" cy="56323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Znanstveni  zapis  broja</a:t>
            </a:r>
          </a:p>
          <a:p>
            <a:endParaRPr lang="hr-HR" sz="2400" cap="all" dirty="0">
              <a:ln w="0"/>
              <a:effectLst>
                <a:reflection blurRad="12700" stA="50000" endPos="50000" dist="5000" dir="5400000" sy="-100000" rotWithShape="0"/>
              </a:effectLst>
              <a:latin typeface="Agency FB" pitchFamily="34" charset="0"/>
            </a:endParaRPr>
          </a:p>
          <a:p>
            <a:r>
              <a:rPr lang="hr-H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Je način zapisivanja velikih ili malih brojčanih vrijednosti, a predstavlja umnožak broja ( većeg ili JEDNAKOG JEDAN I manjeg od 10) i potencije S BAZOM 10</a:t>
            </a:r>
          </a:p>
          <a:p>
            <a:endParaRPr lang="hr-HR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r>
              <a:rPr lang="hr-H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Pozitivan eksponent broja 10 nam govOri koliko trebamo pomaknuti decimalnu točku udesno,a negativan eksponent koliko trebamo pomaknuti decimalnu točku ulijevo </a:t>
            </a:r>
          </a:p>
          <a:p>
            <a:endParaRPr lang="hr-H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r>
              <a:rPr lang="hr-HR" sz="2400" dirty="0">
                <a:latin typeface="Calibri"/>
                <a:ea typeface="Calibri"/>
                <a:cs typeface="Times New Roman"/>
              </a:rPr>
              <a:t>1500=1500=1.5 * 10</a:t>
            </a:r>
            <a:r>
              <a:rPr lang="hr-HR" sz="2400" baseline="30000" dirty="0">
                <a:latin typeface="Calibri"/>
                <a:ea typeface="Calibri"/>
                <a:cs typeface="Times New Roman"/>
              </a:rPr>
              <a:t>3</a:t>
            </a:r>
            <a:endParaRPr lang="hr-HR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endParaRPr lang="hr-H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endParaRPr lang="hr-HR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0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48680"/>
            <a:ext cx="7704856" cy="6048672"/>
          </a:xfrm>
        </p:spPr>
        <p:txBody>
          <a:bodyPr>
            <a:normAutofit/>
          </a:bodyPr>
          <a:lstStyle/>
          <a:p>
            <a:pPr marL="45720" lvl="0" indent="0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hr-HR" sz="2400" b="1" baseline="30000" dirty="0" smtClean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dirty="0"/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400" dirty="0" smtClean="0"/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400" baseline="300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625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008" y="47003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b="1" dirty="0" smtClean="0">
              <a:solidFill>
                <a:schemeClr val="bg1"/>
              </a:solidFill>
            </a:endParaRPr>
          </a:p>
          <a:p>
            <a:r>
              <a:rPr lang="hr-HR" sz="2400" b="1" dirty="0" smtClean="0">
                <a:solidFill>
                  <a:schemeClr val="bg1"/>
                </a:solidFill>
              </a:rPr>
              <a:t>Broj </a:t>
            </a:r>
            <a:r>
              <a:rPr lang="hr-HR" sz="2400" b="1" dirty="0">
                <a:solidFill>
                  <a:schemeClr val="bg1"/>
                </a:solidFill>
              </a:rPr>
              <a:t>životinjskih i biljnih vrsta: 8.7 * </a:t>
            </a:r>
            <a:r>
              <a:rPr lang="hr-HR" sz="2400" b="1" dirty="0" smtClean="0">
                <a:solidFill>
                  <a:schemeClr val="bg1"/>
                </a:solidFill>
              </a:rPr>
              <a:t>10</a:t>
            </a:r>
            <a:r>
              <a:rPr lang="hr-HR" sz="2400" baseline="30000" dirty="0" smtClean="0">
                <a:solidFill>
                  <a:schemeClr val="bg1"/>
                </a:solidFill>
              </a:rPr>
              <a:t>6</a:t>
            </a:r>
            <a:endParaRPr lang="hr-HR" sz="2400" b="1" dirty="0" smtClean="0">
              <a:solidFill>
                <a:schemeClr val="bg1"/>
              </a:solidFill>
            </a:endParaRPr>
          </a:p>
          <a:p>
            <a:r>
              <a:rPr lang="hr-HR" sz="2400" b="1" dirty="0" smtClean="0">
                <a:solidFill>
                  <a:schemeClr val="bg1"/>
                </a:solidFill>
              </a:rPr>
              <a:t>U </a:t>
            </a:r>
            <a:r>
              <a:rPr lang="hr-HR" sz="2400" b="1" dirty="0">
                <a:solidFill>
                  <a:schemeClr val="bg1"/>
                </a:solidFill>
              </a:rPr>
              <a:t>vodi: 2.2 * </a:t>
            </a:r>
            <a:r>
              <a:rPr lang="hr-HR" sz="2400" b="1" dirty="0" smtClean="0">
                <a:solidFill>
                  <a:schemeClr val="bg1"/>
                </a:solidFill>
              </a:rPr>
              <a:t>10</a:t>
            </a:r>
            <a:r>
              <a:rPr lang="hr-HR" sz="2400" baseline="30000" dirty="0">
                <a:solidFill>
                  <a:schemeClr val="bg1"/>
                </a:solidFill>
              </a:rPr>
              <a:t>6</a:t>
            </a:r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2400" b="1" dirty="0" smtClean="0">
              <a:solidFill>
                <a:schemeClr val="bg1"/>
              </a:solidFill>
            </a:endParaRPr>
          </a:p>
          <a:p>
            <a:r>
              <a:rPr lang="hr-HR" sz="2400" b="1" dirty="0" smtClean="0">
                <a:solidFill>
                  <a:schemeClr val="bg1"/>
                </a:solidFill>
              </a:rPr>
              <a:t>Broj </a:t>
            </a:r>
            <a:r>
              <a:rPr lang="hr-HR" sz="2400" b="1" dirty="0">
                <a:solidFill>
                  <a:schemeClr val="bg1"/>
                </a:solidFill>
              </a:rPr>
              <a:t>stanica u </a:t>
            </a:r>
            <a:r>
              <a:rPr lang="hr-HR" sz="2400" b="1" dirty="0" smtClean="0">
                <a:solidFill>
                  <a:schemeClr val="bg1"/>
                </a:solidFill>
              </a:rPr>
              <a:t>ljudskom </a:t>
            </a:r>
            <a:r>
              <a:rPr lang="hr-HR" sz="2400" b="1" dirty="0">
                <a:solidFill>
                  <a:schemeClr val="bg1"/>
                </a:solidFill>
              </a:rPr>
              <a:t>tijelu: 1 * </a:t>
            </a:r>
            <a:r>
              <a:rPr lang="hr-HR" sz="2400" b="1" dirty="0" smtClean="0">
                <a:solidFill>
                  <a:schemeClr val="bg1"/>
                </a:solidFill>
              </a:rPr>
              <a:t>10</a:t>
            </a:r>
            <a:r>
              <a:rPr lang="hr-HR" sz="2400" baseline="30000" dirty="0">
                <a:solidFill>
                  <a:schemeClr val="bg1"/>
                </a:solidFill>
              </a:rPr>
              <a:t>14</a:t>
            </a:r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2400" b="1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Broj bakterija na svijetu: 1.5 </a:t>
            </a:r>
            <a:r>
              <a:rPr lang="hr-HR" sz="2400" b="1" dirty="0" smtClean="0">
                <a:solidFill>
                  <a:schemeClr val="bg1"/>
                </a:solidFill>
              </a:rPr>
              <a:t>* 10</a:t>
            </a:r>
            <a:r>
              <a:rPr lang="hr-HR" sz="2400" baseline="30000" dirty="0">
                <a:solidFill>
                  <a:schemeClr val="bg1"/>
                </a:solidFill>
              </a:rPr>
              <a:t>3</a:t>
            </a:r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2400" b="1" dirty="0" smtClean="0">
              <a:solidFill>
                <a:schemeClr val="bg1"/>
              </a:solidFill>
            </a:endParaRPr>
          </a:p>
          <a:p>
            <a:r>
              <a:rPr lang="hr-HR" sz="2400" b="1" dirty="0" smtClean="0">
                <a:solidFill>
                  <a:schemeClr val="bg1"/>
                </a:solidFill>
              </a:rPr>
              <a:t>Svake </a:t>
            </a:r>
            <a:r>
              <a:rPr lang="hr-HR" sz="2400" b="1" dirty="0">
                <a:solidFill>
                  <a:schemeClr val="bg1"/>
                </a:solidFill>
              </a:rPr>
              <a:t>godine od raku umre oko: 7 * 10</a:t>
            </a:r>
            <a:r>
              <a:rPr lang="hr-HR" sz="1200" b="1" dirty="0">
                <a:solidFill>
                  <a:schemeClr val="bg1"/>
                </a:solidFill>
              </a:rPr>
              <a:t>6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b="1" dirty="0" smtClean="0">
                <a:solidFill>
                  <a:schemeClr val="bg1"/>
                </a:solidFill>
              </a:rPr>
              <a:t>ljudi</a:t>
            </a:r>
          </a:p>
          <a:p>
            <a:endParaRPr lang="hr-HR" sz="2400" b="1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U Hrvatskoj svake godine oboli 2.5 * </a:t>
            </a:r>
            <a:r>
              <a:rPr lang="hr-HR" sz="2400" b="1" dirty="0" smtClean="0">
                <a:solidFill>
                  <a:schemeClr val="bg1"/>
                </a:solidFill>
              </a:rPr>
              <a:t>10</a:t>
            </a:r>
            <a:r>
              <a:rPr lang="hr-HR" sz="2400" baseline="30000" dirty="0">
                <a:solidFill>
                  <a:schemeClr val="bg1"/>
                </a:solidFill>
              </a:rPr>
              <a:t>4</a:t>
            </a:r>
            <a:r>
              <a:rPr lang="hr-HR" sz="2400" b="1" dirty="0" smtClean="0">
                <a:solidFill>
                  <a:schemeClr val="bg1"/>
                </a:solidFill>
              </a:rPr>
              <a:t>  </a:t>
            </a:r>
            <a:r>
              <a:rPr lang="hr-HR" sz="2400" b="1" dirty="0">
                <a:solidFill>
                  <a:schemeClr val="bg1"/>
                </a:solidFill>
              </a:rPr>
              <a:t>, a umre 1.25 *</a:t>
            </a:r>
            <a:r>
              <a:rPr lang="hr-HR" sz="2400" b="1" dirty="0" smtClean="0">
                <a:solidFill>
                  <a:schemeClr val="bg1"/>
                </a:solidFill>
              </a:rPr>
              <a:t>10</a:t>
            </a:r>
            <a:r>
              <a:rPr lang="hr-HR" sz="2400" baseline="30000" dirty="0">
                <a:solidFill>
                  <a:schemeClr val="bg1"/>
                </a:solidFill>
              </a:rPr>
              <a:t>4</a:t>
            </a:r>
            <a:r>
              <a:rPr lang="hr-HR" sz="2400" b="1" dirty="0" smtClean="0">
                <a:solidFill>
                  <a:schemeClr val="bg1"/>
                </a:solidFill>
              </a:rPr>
              <a:t>  ljudi od </a:t>
            </a:r>
            <a:r>
              <a:rPr lang="hr-HR" sz="2400" b="1" dirty="0">
                <a:solidFill>
                  <a:schemeClr val="bg1"/>
                </a:solidFill>
              </a:rPr>
              <a:t>raka </a:t>
            </a:r>
            <a:endParaRPr lang="hr-HR" sz="2400" b="1" dirty="0" smtClean="0">
              <a:solidFill>
                <a:schemeClr val="bg1"/>
              </a:solidFill>
            </a:endParaRPr>
          </a:p>
          <a:p>
            <a:endParaRPr lang="hr-HR" sz="2400" b="1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Od multipla skleroze u Hrvatskoj oboli 4 * </a:t>
            </a:r>
            <a:r>
              <a:rPr lang="hr-HR" sz="2400" b="1" dirty="0" smtClean="0">
                <a:solidFill>
                  <a:schemeClr val="bg1"/>
                </a:solidFill>
              </a:rPr>
              <a:t>10</a:t>
            </a:r>
            <a:r>
              <a:rPr lang="hr-HR" sz="2400" baseline="30000" dirty="0" smtClean="0">
                <a:solidFill>
                  <a:schemeClr val="bg1"/>
                </a:solidFill>
              </a:rPr>
              <a:t>3</a:t>
            </a:r>
            <a:r>
              <a:rPr lang="hr-HR" sz="2400" dirty="0" smtClean="0">
                <a:solidFill>
                  <a:schemeClr val="bg1"/>
                </a:solidFill>
              </a:rPr>
              <a:t> </a:t>
            </a:r>
            <a:r>
              <a:rPr lang="hr-HR" sz="2400" b="1" dirty="0" smtClean="0">
                <a:solidFill>
                  <a:schemeClr val="bg1"/>
                </a:solidFill>
              </a:rPr>
              <a:t>ljudi</a:t>
            </a:r>
            <a:endParaRPr lang="hr-HR" sz="2400" b="1" baseline="30000" dirty="0" smtClean="0">
              <a:solidFill>
                <a:schemeClr val="bg1"/>
              </a:solidFill>
              <a:latin typeface="Calibri"/>
            </a:endParaRPr>
          </a:p>
          <a:p>
            <a:endParaRPr lang="hr-H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6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+mj-lt"/>
              </a:rPr>
              <a:t> </a:t>
            </a:r>
            <a:r>
              <a:rPr lang="hr-HR" sz="2400" b="1" dirty="0" smtClean="0">
                <a:latin typeface="+mj-lt"/>
                <a:cs typeface="Arial" pitchFamily="34" charset="0"/>
              </a:rPr>
              <a:t>Broj cijepljenih protiv gripe u  dubrovačko-neretvanskoj županije 2016. godine je : 5.52 * </a:t>
            </a:r>
            <a:r>
              <a:rPr lang="hr-HR" sz="2400" b="1" dirty="0" smtClean="0">
                <a:latin typeface="+mj-lt"/>
                <a:cs typeface="Arial" pitchFamily="34" charset="0"/>
              </a:rPr>
              <a:t>10</a:t>
            </a:r>
            <a:r>
              <a:rPr lang="hr-HR" sz="2400" b="1" baseline="30000" dirty="0" smtClean="0">
                <a:latin typeface="+mj-lt"/>
                <a:cs typeface="Arial" pitchFamily="34" charset="0"/>
              </a:rPr>
              <a:t>1</a:t>
            </a:r>
          </a:p>
          <a:p>
            <a:endParaRPr lang="hr-HR" sz="2400" b="1" dirty="0" smtClean="0">
              <a:latin typeface="+mj-lt"/>
            </a:endParaRPr>
          </a:p>
          <a:p>
            <a:endParaRPr lang="hr-HR" sz="2400" b="1" dirty="0">
              <a:latin typeface="+mj-lt"/>
            </a:endParaRPr>
          </a:p>
          <a:p>
            <a:r>
              <a:rPr lang="hr-HR" sz="2400" b="1" dirty="0" smtClean="0">
                <a:latin typeface="+mj-lt"/>
              </a:rPr>
              <a:t>Zdravo uho može čuti zvuk raspona od 1.6 * 10</a:t>
            </a:r>
            <a:r>
              <a:rPr lang="hr-HR" sz="2400" b="1" baseline="30000" dirty="0">
                <a:latin typeface="+mj-lt"/>
              </a:rPr>
              <a:t>4</a:t>
            </a:r>
            <a:r>
              <a:rPr lang="hr-HR" sz="2400" b="1" dirty="0" smtClean="0">
                <a:latin typeface="+mj-lt"/>
              </a:rPr>
              <a:t> do 2 * 10</a:t>
            </a:r>
            <a:r>
              <a:rPr lang="hr-HR" sz="2400" b="1" baseline="30000" dirty="0" smtClean="0">
                <a:latin typeface="+mj-lt"/>
              </a:rPr>
              <a:t>4 </a:t>
            </a:r>
            <a:r>
              <a:rPr lang="hr-HR" sz="2400" b="1" dirty="0" smtClean="0">
                <a:latin typeface="+mj-lt"/>
              </a:rPr>
              <a:t> titranja u sekundi</a:t>
            </a:r>
          </a:p>
          <a:p>
            <a:r>
              <a:rPr lang="hr-HR" sz="2400" b="1" dirty="0" smtClean="0">
                <a:latin typeface="+mj-lt"/>
              </a:rPr>
              <a:t> </a:t>
            </a:r>
          </a:p>
          <a:p>
            <a:pPr lvl="0"/>
            <a:endParaRPr lang="hr-HR" sz="2400" b="1" dirty="0">
              <a:latin typeface="+mj-lt"/>
            </a:endParaRPr>
          </a:p>
          <a:p>
            <a:pPr lvl="0"/>
            <a:r>
              <a:rPr lang="hr-HR" sz="2400" b="1" dirty="0" smtClean="0">
                <a:latin typeface="+mj-lt"/>
              </a:rPr>
              <a:t>U  ljudskom tijelu ima 5 litara krvi koja sadrži: 2.5 * 10</a:t>
            </a:r>
            <a:r>
              <a:rPr lang="hr-HR" sz="2400" b="1" baseline="30000" dirty="0" smtClean="0">
                <a:latin typeface="+mj-lt"/>
              </a:rPr>
              <a:t>13  </a:t>
            </a:r>
            <a:r>
              <a:rPr lang="hr-HR" sz="2400" b="1" dirty="0" smtClean="0">
                <a:latin typeface="+mj-lt"/>
              </a:rPr>
              <a:t> crvenih krvnih zrnca ,4 * 10</a:t>
            </a:r>
            <a:r>
              <a:rPr lang="hr-HR" sz="2400" b="1" baseline="30000" dirty="0" smtClean="0">
                <a:latin typeface="+mj-lt"/>
              </a:rPr>
              <a:t>10</a:t>
            </a:r>
            <a:r>
              <a:rPr lang="hr-HR" sz="2400" b="1" dirty="0" smtClean="0">
                <a:latin typeface="+mj-lt"/>
              </a:rPr>
              <a:t> bijelih krvnih zrnca i 1 * 10</a:t>
            </a:r>
            <a:r>
              <a:rPr lang="hr-HR" sz="2400" b="1" baseline="30000" dirty="0">
                <a:latin typeface="+mj-lt"/>
              </a:rPr>
              <a:t>3</a:t>
            </a:r>
            <a:endParaRPr lang="hr-HR" sz="2400" b="1" baseline="300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r>
              <a:rPr lang="hr-HR" sz="2400" b="1" baseline="30000" dirty="0" smtClean="0">
                <a:latin typeface="+mj-lt"/>
              </a:rPr>
              <a:t> </a:t>
            </a:r>
            <a:r>
              <a:rPr lang="hr-HR" sz="2400" b="1" dirty="0" smtClean="0">
                <a:latin typeface="+mj-lt"/>
              </a:rPr>
              <a:t> krvnih pločica</a:t>
            </a:r>
          </a:p>
          <a:p>
            <a:endParaRPr lang="hr-HR" sz="2400" dirty="0" smtClean="0"/>
          </a:p>
          <a:p>
            <a:endParaRPr lang="hr-HR" sz="2400" b="1" dirty="0"/>
          </a:p>
          <a:p>
            <a:endParaRPr lang="hr-HR" sz="2400" dirty="0" smtClean="0"/>
          </a:p>
          <a:p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endParaRPr lang="hr-HR" sz="2400" b="1" baseline="300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400" b="1" baseline="30000" dirty="0" smtClean="0"/>
              <a:t> </a:t>
            </a:r>
            <a:endParaRPr lang="hr-HR" sz="2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727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hr-HR" sz="2800" dirty="0" smtClean="0">
                <a:latin typeface="+mj-lt"/>
                <a:cs typeface="Arial" pitchFamily="34" charset="0"/>
              </a:rPr>
              <a:t>U Hrvatskoj je od virusa HIV-a oboljelo oko 1.2 * 10</a:t>
            </a:r>
            <a:r>
              <a:rPr lang="hr-HR" sz="2800" baseline="30000" dirty="0" smtClean="0">
                <a:latin typeface="+mj-lt"/>
              </a:rPr>
              <a:t>3 </a:t>
            </a:r>
            <a:r>
              <a:rPr lang="hr-HR" sz="2800" dirty="0" smtClean="0">
                <a:latin typeface="+mj-lt"/>
              </a:rPr>
              <a:t>  </a:t>
            </a:r>
            <a:r>
              <a:rPr lang="hr-HR" sz="2800" dirty="0" smtClean="0">
                <a:solidFill>
                  <a:srgbClr val="000000"/>
                </a:solidFill>
                <a:latin typeface="+mj-lt"/>
              </a:rPr>
              <a:t>ljudi.</a:t>
            </a:r>
            <a:endParaRPr lang="hr-HR" sz="2800" smtClean="0">
              <a:solidFill>
                <a:srgbClr val="000000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</a:pPr>
            <a:endParaRPr lang="hr-HR" sz="2800" baseline="30000" dirty="0">
              <a:solidFill>
                <a:srgbClr val="000000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</a:pPr>
            <a:endParaRPr lang="hr-HR" sz="2800" baseline="30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hr-HR" sz="28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Svako oko ima otprilike 7.5 * 10</a:t>
            </a:r>
            <a:r>
              <a:rPr lang="hr-HR" sz="2800" baseline="30000" dirty="0" smtClean="0">
                <a:latin typeface="+mj-lt"/>
              </a:rPr>
              <a:t>7 </a:t>
            </a:r>
            <a:r>
              <a:rPr lang="hr-HR" sz="2800" dirty="0" smtClean="0">
                <a:latin typeface="+mj-lt"/>
              </a:rPr>
              <a:t> živčanih stanica.</a:t>
            </a:r>
            <a:endParaRPr lang="hr-HR" sz="2800" baseline="300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endParaRPr lang="hr-HR" sz="2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486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/>
          </a:bodyPr>
          <a:lstStyle/>
          <a:p>
            <a:r>
              <a:rPr lang="hr-HR" sz="4400" dirty="0" smtClean="0"/>
              <a:t>Izradila </a:t>
            </a:r>
          </a:p>
          <a:p>
            <a:r>
              <a:rPr lang="hr-HR" sz="4400" dirty="0" err="1" smtClean="0"/>
              <a:t>Tija</a:t>
            </a:r>
            <a:r>
              <a:rPr lang="hr-HR" sz="4400" dirty="0" smtClean="0"/>
              <a:t> </a:t>
            </a:r>
            <a:r>
              <a:rPr lang="hr-HR" sz="4400" dirty="0" err="1" smtClean="0"/>
              <a:t>Šmic</a:t>
            </a:r>
            <a:r>
              <a:rPr lang="hr-HR" sz="4400" dirty="0" smtClean="0"/>
              <a:t> 8.a </a:t>
            </a:r>
            <a:r>
              <a:rPr lang="hr-HR" sz="4400" dirty="0" smtClean="0">
                <a:sym typeface="Wingdings" pitchFamily="2" charset="2"/>
              </a:rPr>
              <a:t> </a:t>
            </a:r>
            <a:endParaRPr lang="hr-HR" sz="4400" dirty="0"/>
          </a:p>
        </p:txBody>
      </p:sp>
      <p:pic>
        <p:nvPicPr>
          <p:cNvPr id="4" name="Slika 3" descr="ten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24944"/>
            <a:ext cx="5412432" cy="304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239</TotalTime>
  <Words>225</Words>
  <Application>Microsoft Office PowerPoint</Application>
  <PresentationFormat>Prikaz na zaslonu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Angles</vt:lpstr>
      <vt:lpstr> </vt:lpstr>
      <vt:lpstr>Slajd 2</vt:lpstr>
      <vt:lpstr> 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Znanstveni zapis broja iz biologije,mikrobiologije i medicine</dc:title>
  <dc:creator>piki</dc:creator>
  <cp:lastModifiedBy>name</cp:lastModifiedBy>
  <cp:revision>25</cp:revision>
  <dcterms:created xsi:type="dcterms:W3CDTF">2016-10-29T12:46:00Z</dcterms:created>
  <dcterms:modified xsi:type="dcterms:W3CDTF">2016-11-05T12:51:50Z</dcterms:modified>
</cp:coreProperties>
</file>