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4660"/>
  </p:normalViewPr>
  <p:slideViewPr>
    <p:cSldViewPr snapToGrid="0">
      <p:cViewPr varScale="1">
        <p:scale>
          <a:sx n="83" d="100"/>
          <a:sy n="83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88740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95634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29716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599288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68388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2579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69392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445209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46550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11379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739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51941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61957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69259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04830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71688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16491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F318092-A7F7-442B-8FEA-E3A68D93FD50}" type="datetimeFigureOut">
              <a:rPr lang="hr-HR" smtClean="0"/>
              <a:pPr/>
              <a:t>19.6.2017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7C63341-8D39-4269-BC24-EA777EAAD63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57706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626476" y="502769"/>
            <a:ext cx="8574622" cy="1822410"/>
          </a:xfrm>
        </p:spPr>
        <p:txBody>
          <a:bodyPr>
            <a:normAutofit/>
          </a:bodyPr>
          <a:lstStyle/>
          <a:p>
            <a:pPr algn="ctr"/>
            <a:r>
              <a:rPr lang="hr-HR" sz="9600" dirty="0" smtClean="0"/>
              <a:t>ČETVEROKUTI</a:t>
            </a:r>
            <a:endParaRPr lang="hr-HR" sz="9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Fran</a:t>
            </a:r>
            <a:r>
              <a:rPr lang="hr-HR" dirty="0" smtClean="0"/>
              <a:t> </a:t>
            </a:r>
            <a:r>
              <a:rPr lang="hr-HR" dirty="0" err="1" smtClean="0"/>
              <a:t>Roško</a:t>
            </a:r>
            <a:r>
              <a:rPr lang="hr-HR" smtClean="0"/>
              <a:t>,6.c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875">
            <a:off x="5350534" y="2597269"/>
            <a:ext cx="3465662" cy="34656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83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PRAVOKUTNI TRAPEZ</a:t>
            </a:r>
            <a:endParaRPr lang="hr-HR" sz="66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r-HR" sz="2800" dirty="0" smtClean="0"/>
                  <a:t>Trapez čije su </a:t>
                </a:r>
                <a:r>
                  <a:rPr lang="hr-HR" sz="2800" dirty="0" smtClean="0"/>
                  <a:t>osnovice </a:t>
                </a:r>
                <a:r>
                  <a:rPr lang="hr-HR" sz="2800" dirty="0" smtClean="0"/>
                  <a:t>okomite na jedan krak.</a:t>
                </a:r>
              </a:p>
              <a:p>
                <a:r>
                  <a:rPr lang="hr-HR" sz="2800" dirty="0" smtClean="0"/>
                  <a:t>Površina pravokutnog trapeza je: 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r-HR" sz="2800" dirty="0" smtClean="0"/>
                  <a:t>*v</a:t>
                </a:r>
              </a:p>
              <a:p>
                <a:r>
                  <a:rPr lang="hr-HR" sz="2800" dirty="0" smtClean="0"/>
                  <a:t>Opseg pravokutnog trapeza je: o=a+2b+c</a:t>
                </a:r>
              </a:p>
              <a:p>
                <a:endParaRPr lang="hr-HR" sz="2800" dirty="0"/>
              </a:p>
            </p:txBody>
          </p:sp>
        </mc:Choice>
        <mc:Fallback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94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490" y="4077779"/>
            <a:ext cx="3402819" cy="23980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23369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JEDNAKOKRAČNI TRAPEZ</a:t>
            </a:r>
            <a:endParaRPr lang="hr-HR" sz="66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r-HR" sz="2800" dirty="0" smtClean="0"/>
                  <a:t>Trapez čiji su krakovi jednakih duljina.</a:t>
                </a:r>
              </a:p>
              <a:p>
                <a:r>
                  <a:rPr lang="hr-HR" sz="2800" dirty="0" smtClean="0"/>
                  <a:t>Površina jednakokračnog trapeza: 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80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hr-HR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hr-HR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hr-HR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hr-HR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hr-H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hr-HR" sz="2800" dirty="0" smtClean="0"/>
              </a:p>
              <a:p>
                <a:r>
                  <a:rPr lang="hr-HR" sz="2800" dirty="0" smtClean="0"/>
                  <a:t>Opseg jednakokračnog trapeza: o=a+2b+c</a:t>
                </a:r>
                <a:endParaRPr lang="hr-HR" sz="2800" dirty="0"/>
              </a:p>
            </p:txBody>
          </p:sp>
        </mc:Choice>
        <mc:Fallback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200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 descr="Isosceles_trapezo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71560" y="3880485"/>
            <a:ext cx="3009900" cy="1657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27789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3916392" y="664235"/>
            <a:ext cx="6858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600" dirty="0" smtClean="0"/>
              <a:t>KRAJ! </a:t>
            </a:r>
            <a:r>
              <a:rPr lang="hr-HR" sz="16600" dirty="0"/>
              <a:t>☺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10136039" y="6400800"/>
            <a:ext cx="194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Fran</a:t>
            </a:r>
            <a:r>
              <a:rPr lang="hr-HR" dirty="0" smtClean="0"/>
              <a:t> </a:t>
            </a:r>
            <a:r>
              <a:rPr lang="hr-HR" dirty="0" err="1" smtClean="0"/>
              <a:t>Roško</a:t>
            </a:r>
            <a:r>
              <a:rPr lang="hr-HR" dirty="0" smtClean="0"/>
              <a:t>, 6.c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8517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3322" y="125083"/>
            <a:ext cx="10018713" cy="1752599"/>
          </a:xfrm>
        </p:spPr>
        <p:txBody>
          <a:bodyPr>
            <a:normAutofit/>
          </a:bodyPr>
          <a:lstStyle/>
          <a:p>
            <a:r>
              <a:rPr lang="hr-HR" sz="6600" dirty="0" smtClean="0"/>
              <a:t>OPĆENITO</a:t>
            </a:r>
            <a:endParaRPr lang="hr-HR" sz="6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5684" y="1725283"/>
            <a:ext cx="10018713" cy="4528867"/>
          </a:xfrm>
        </p:spPr>
        <p:txBody>
          <a:bodyPr>
            <a:normAutofit/>
          </a:bodyPr>
          <a:lstStyle/>
          <a:p>
            <a:r>
              <a:rPr lang="hr-HR" sz="2800" dirty="0" smtClean="0"/>
              <a:t>Četverokut je dio ravnine omeđen s 4 dužine.</a:t>
            </a:r>
          </a:p>
          <a:p>
            <a:r>
              <a:rPr lang="hr-HR" sz="2800" dirty="0" smtClean="0"/>
              <a:t>Vrhovi četverokuta su krajnje točke stranica.</a:t>
            </a:r>
          </a:p>
          <a:p>
            <a:r>
              <a:rPr lang="hr-HR" sz="2800" dirty="0"/>
              <a:t>Unutarnji kut četverokuta je kut čijim krakovima pripadaju susjedne stranice i koji sadrži ostale stranice </a:t>
            </a:r>
            <a:r>
              <a:rPr lang="hr-HR" sz="2800" dirty="0" smtClean="0"/>
              <a:t>četverokuta.</a:t>
            </a:r>
          </a:p>
          <a:p>
            <a:r>
              <a:rPr lang="hr-HR" sz="2800" dirty="0"/>
              <a:t>Dijagonala četverokuta je dužina kojoj su krajnje točke nasuprotni vrhovi </a:t>
            </a:r>
            <a:r>
              <a:rPr lang="hr-HR" sz="2800" dirty="0" smtClean="0"/>
              <a:t>četverokuta.</a:t>
            </a:r>
          </a:p>
          <a:p>
            <a:r>
              <a:rPr lang="hr-HR" sz="2800" dirty="0"/>
              <a:t>Opseg četverokuta je zbroj duljina svih njegovih </a:t>
            </a:r>
            <a:r>
              <a:rPr lang="hr-HR" sz="2800" dirty="0" smtClean="0"/>
              <a:t>stranica.</a:t>
            </a:r>
          </a:p>
          <a:p>
            <a:endParaRPr lang="hr-H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70321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KUTEVI U ČETVEROKUTU</a:t>
            </a:r>
            <a:endParaRPr lang="hr-HR" sz="6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Zbroj veličina unutarnjih kutova četverokuta iznosi 360° :</a:t>
            </a:r>
          </a:p>
          <a:p>
            <a:pPr marL="0" indent="0">
              <a:buNone/>
            </a:pPr>
            <a:r>
              <a:rPr lang="el-GR" sz="2800" dirty="0" smtClean="0"/>
              <a:t>α </a:t>
            </a:r>
            <a:r>
              <a:rPr lang="el-GR" sz="2800" dirty="0"/>
              <a:t>+ β + γ + δ = 360° </a:t>
            </a:r>
            <a:endParaRPr lang="hr-HR" sz="2800" dirty="0" smtClean="0"/>
          </a:p>
          <a:p>
            <a:r>
              <a:rPr lang="hr-HR" sz="2800" dirty="0" smtClean="0"/>
              <a:t>Zbroj </a:t>
            </a:r>
            <a:r>
              <a:rPr lang="hr-HR" sz="2800" dirty="0"/>
              <a:t>veličina vanjskih kutova četverokuta iznosi 360° :</a:t>
            </a:r>
          </a:p>
          <a:p>
            <a:pPr marL="0" indent="0">
              <a:buNone/>
            </a:pPr>
            <a:r>
              <a:rPr lang="el-GR" sz="2800" dirty="0" smtClean="0"/>
              <a:t>α</a:t>
            </a:r>
            <a:r>
              <a:rPr lang="el-GR" sz="2800" dirty="0"/>
              <a:t>’ + β’ + γ’ + δ’ = 360° .</a:t>
            </a:r>
          </a:p>
          <a:p>
            <a:pPr marL="0" indent="0">
              <a:buNone/>
            </a:pPr>
            <a:endParaRPr lang="hr-HR" sz="2800" dirty="0"/>
          </a:p>
        </p:txBody>
      </p:sp>
    </p:spTree>
    <p:extLst>
      <p:ext uri="{BB962C8B-B14F-4D97-AF65-F5344CB8AC3E}">
        <p14:creationId xmlns="" xmlns:p14="http://schemas.microsoft.com/office/powerpoint/2010/main" val="170342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VRSTE ČETVEROKUTA</a:t>
            </a:r>
            <a:endParaRPr lang="hr-HR" sz="6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Konveksni četverokut je četverokut kojemu je svaki unutarnji kut manji od ispruženog kuta.</a:t>
            </a:r>
          </a:p>
          <a:p>
            <a:r>
              <a:rPr lang="hr-HR" sz="2800" dirty="0" err="1"/>
              <a:t>Nekonveksni</a:t>
            </a:r>
            <a:r>
              <a:rPr lang="hr-HR" sz="2800" dirty="0"/>
              <a:t> četverokut je četverokut kojemu je jedan unutarnji kut </a:t>
            </a:r>
            <a:r>
              <a:rPr lang="hr-HR" sz="2800" dirty="0" smtClean="0"/>
              <a:t>veći </a:t>
            </a:r>
            <a:r>
              <a:rPr lang="hr-HR" sz="2800" dirty="0"/>
              <a:t>od ispruženog kuta.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="" xmlns:p14="http://schemas.microsoft.com/office/powerpoint/2010/main" val="329733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KVADRAT</a:t>
            </a:r>
            <a:endParaRPr lang="hr-HR" sz="6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r-HR" sz="2800" dirty="0" smtClean="0"/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 smtClean="0"/>
              <a:t>Geometrijski lik omeđen s 4 jednako duge  </a:t>
            </a:r>
            <a:r>
              <a:rPr lang="hr-HR" sz="2800" dirty="0" smtClean="0"/>
              <a:t>stranice koji ima 4 prava kuta.</a:t>
            </a:r>
            <a:endParaRPr lang="hr-HR" sz="2800" dirty="0" smtClean="0"/>
          </a:p>
          <a:p>
            <a:r>
              <a:rPr lang="hr-HR" sz="2800" dirty="0"/>
              <a:t>Površina kvadrata jednaka je umnošku duljina njegovih dviju susjednih stranica</a:t>
            </a:r>
            <a:endParaRPr lang="hr-HR" sz="2800" dirty="0" smtClean="0"/>
          </a:p>
          <a:p>
            <a:r>
              <a:rPr lang="hr-HR" sz="2800" dirty="0" smtClean="0"/>
              <a:t>Površina kvadrata je: P=a*a</a:t>
            </a:r>
          </a:p>
          <a:p>
            <a:r>
              <a:rPr lang="hr-HR" sz="2800" dirty="0" smtClean="0"/>
              <a:t>Opseg kvadrata je: o=4*a</a:t>
            </a:r>
          </a:p>
          <a:p>
            <a:pPr marL="0" indent="0">
              <a:buNone/>
            </a:pPr>
            <a:endParaRPr lang="hr-HR" sz="2800" dirty="0" smtClean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583" y="3682041"/>
            <a:ext cx="3262223" cy="32622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225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PRAVOKUTNIK</a:t>
            </a:r>
            <a:endParaRPr lang="hr-HR" sz="6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64566" y="2329133"/>
            <a:ext cx="10338457" cy="3462068"/>
          </a:xfrm>
        </p:spPr>
        <p:txBody>
          <a:bodyPr>
            <a:noAutofit/>
          </a:bodyPr>
          <a:lstStyle/>
          <a:p>
            <a:endParaRPr lang="hr-HR" sz="2000" dirty="0" smtClean="0"/>
          </a:p>
          <a:p>
            <a:endParaRPr lang="hr-HR" sz="2800" dirty="0"/>
          </a:p>
          <a:p>
            <a:r>
              <a:rPr lang="hr-HR" sz="2800" dirty="0" smtClean="0"/>
              <a:t>Geometrijski lik koji je omeđen s 4 stranice od kojih su dvije i dvije nasuprotne jednake </a:t>
            </a:r>
            <a:r>
              <a:rPr lang="hr-HR" sz="2800" dirty="0" smtClean="0"/>
              <a:t>duljine. Ima 4 prava kuta.</a:t>
            </a:r>
            <a:endParaRPr lang="hr-HR" sz="2800" dirty="0" smtClean="0"/>
          </a:p>
          <a:p>
            <a:r>
              <a:rPr lang="hr-HR" sz="2800" dirty="0"/>
              <a:t>Površina pravokutnika jednaka je umnošku duljina njegovih dviju susjednih </a:t>
            </a:r>
            <a:r>
              <a:rPr lang="hr-HR" sz="2800" dirty="0" smtClean="0"/>
              <a:t>stranica</a:t>
            </a:r>
          </a:p>
          <a:p>
            <a:r>
              <a:rPr lang="hr-HR" sz="2800" dirty="0" smtClean="0"/>
              <a:t>Površina pravokutnika je: P=a*b</a:t>
            </a:r>
          </a:p>
          <a:p>
            <a:r>
              <a:rPr lang="hr-HR" sz="2800" dirty="0" smtClean="0"/>
              <a:t>Opseg kvadrata je: o=2a+2b</a:t>
            </a:r>
          </a:p>
          <a:p>
            <a:endParaRPr lang="hr-HR" sz="2000" dirty="0"/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150" y="4081732"/>
            <a:ext cx="1703538" cy="26915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305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PARALELOGRAM</a:t>
            </a:r>
            <a:endParaRPr lang="hr-HR" sz="6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hr-HR" sz="2800" dirty="0" smtClean="0"/>
          </a:p>
          <a:p>
            <a:endParaRPr lang="hr-HR" sz="2800" dirty="0"/>
          </a:p>
          <a:p>
            <a:r>
              <a:rPr lang="hr-HR" sz="2800" dirty="0" smtClean="0"/>
              <a:t>Geometrijski lik omeđen s dva para paralelnih i jednako dugih stranica.</a:t>
            </a:r>
          </a:p>
          <a:p>
            <a:r>
              <a:rPr lang="hr-HR" sz="2800" dirty="0"/>
              <a:t>Površina paralelograma jednaka je umnošku duljine jedne njegove stranice i duljine visine koja je toj stranici </a:t>
            </a:r>
            <a:r>
              <a:rPr lang="hr-HR" sz="2800" dirty="0" smtClean="0"/>
              <a:t>pridružena.</a:t>
            </a:r>
          </a:p>
          <a:p>
            <a:r>
              <a:rPr lang="hr-HR" sz="2800" dirty="0" smtClean="0"/>
              <a:t>Površina paralelograma je: </a:t>
            </a:r>
            <a:r>
              <a:rPr lang="hr-HR" sz="2800" dirty="0" smtClean="0"/>
              <a:t>P=a*</a:t>
            </a:r>
            <a:r>
              <a:rPr lang="hr-HR" sz="2800" dirty="0" smtClean="0"/>
              <a:t>V</a:t>
            </a:r>
            <a:r>
              <a:rPr lang="hr-HR" sz="2800" dirty="0" smtClean="0"/>
              <a:t>a </a:t>
            </a:r>
            <a:r>
              <a:rPr lang="hr-HR" sz="2800" dirty="0" smtClean="0"/>
              <a:t>ili P=b*</a:t>
            </a:r>
            <a:r>
              <a:rPr lang="hr-HR" sz="2800" dirty="0" err="1" smtClean="0"/>
              <a:t>Vb</a:t>
            </a:r>
            <a:endParaRPr lang="hr-HR" sz="2800" dirty="0" smtClean="0"/>
          </a:p>
          <a:p>
            <a:r>
              <a:rPr lang="hr-HR" sz="2800" dirty="0" smtClean="0"/>
              <a:t>Opseg paralelograma je: o=2a+2b</a:t>
            </a:r>
          </a:p>
          <a:p>
            <a:endParaRPr lang="hr-HR" sz="2800" dirty="0" smtClean="0"/>
          </a:p>
          <a:p>
            <a:endParaRPr lang="hr-HR" sz="2800" dirty="0"/>
          </a:p>
          <a:p>
            <a:pPr marL="0" indent="0">
              <a:buNone/>
            </a:pPr>
            <a:endParaRPr lang="hr-HR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763" y="4815254"/>
            <a:ext cx="3577415" cy="16746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0904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ROMB</a:t>
            </a:r>
            <a:endParaRPr lang="hr-HR" sz="6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hr-HR" sz="2800" dirty="0" smtClean="0"/>
          </a:p>
          <a:p>
            <a:r>
              <a:rPr lang="hr-HR" sz="2800" dirty="0" smtClean="0"/>
              <a:t>Geometrijski lik(paralelogram) omeđen s 4 jednako duge stranice.</a:t>
            </a:r>
          </a:p>
          <a:p>
            <a:r>
              <a:rPr lang="hr-HR" sz="2800" dirty="0"/>
              <a:t>Površina romba jednaka je umnošku duljine njegove stranice i duljine visine</a:t>
            </a:r>
            <a:endParaRPr lang="hr-HR" sz="2800" dirty="0" smtClean="0"/>
          </a:p>
          <a:p>
            <a:r>
              <a:rPr lang="hr-HR" sz="2800" dirty="0" smtClean="0"/>
              <a:t>Površina romba: P=a*</a:t>
            </a:r>
            <a:r>
              <a:rPr lang="hr-HR" sz="2800" dirty="0" err="1" smtClean="0"/>
              <a:t>Va</a:t>
            </a:r>
            <a:endParaRPr lang="hr-HR" sz="2800" dirty="0" smtClean="0"/>
          </a:p>
          <a:p>
            <a:r>
              <a:rPr lang="hr-HR" sz="2800" dirty="0" smtClean="0"/>
              <a:t>Opseg romba je: 4*a</a:t>
            </a:r>
          </a:p>
          <a:p>
            <a:endParaRPr lang="hr-HR" sz="2800" dirty="0"/>
          </a:p>
          <a:p>
            <a:pPr marL="0" indent="0">
              <a:buNone/>
            </a:pPr>
            <a:endParaRPr lang="hr-HR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124" y="4029804"/>
            <a:ext cx="3591426" cy="2438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575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TRAPEZ</a:t>
            </a:r>
            <a:endParaRPr lang="hr-HR" sz="6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Geometrijski lik koji ima jedan par paralelnih stranica.</a:t>
            </a:r>
          </a:p>
          <a:p>
            <a:r>
              <a:rPr lang="hr-HR" sz="2800" dirty="0" smtClean="0"/>
              <a:t>Tri su vrste trapeza: </a:t>
            </a:r>
            <a:r>
              <a:rPr lang="hr-HR" sz="2800" dirty="0" smtClean="0"/>
              <a:t>PRAVOKUTNI,JEDNAKOKRAČNI,RAZNOSTRANIČNI</a:t>
            </a:r>
            <a:r>
              <a:rPr lang="hr-HR" sz="2800" dirty="0" smtClean="0"/>
              <a:t>.</a:t>
            </a:r>
          </a:p>
          <a:p>
            <a:endParaRPr lang="hr-HR" sz="2800" dirty="0"/>
          </a:p>
          <a:p>
            <a:pPr marL="0" indent="0">
              <a:buNone/>
            </a:pPr>
            <a:endParaRPr lang="hr-HR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605" y="4485879"/>
            <a:ext cx="2095500" cy="19812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034" y="4412521"/>
            <a:ext cx="4150743" cy="2445479"/>
          </a:xfrm>
          <a:prstGeom prst="rect">
            <a:avLst/>
          </a:prstGeom>
        </p:spPr>
      </p:pic>
      <p:pic>
        <p:nvPicPr>
          <p:cNvPr id="6" name="Slika 5" descr="Isosceles_trapezoi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82490" y="4680585"/>
            <a:ext cx="3009900" cy="1657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33536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aks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68</TotalTime>
  <Words>315</Words>
  <Application>Microsoft Office PowerPoint</Application>
  <PresentationFormat>Prilagođeno</PresentationFormat>
  <Paragraphs>55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Paralaksa</vt:lpstr>
      <vt:lpstr>ČETVEROKUTI</vt:lpstr>
      <vt:lpstr>OPĆENITO</vt:lpstr>
      <vt:lpstr>KUTEVI U ČETVEROKUTU</vt:lpstr>
      <vt:lpstr>VRSTE ČETVEROKUTA</vt:lpstr>
      <vt:lpstr>KVADRAT</vt:lpstr>
      <vt:lpstr>PRAVOKUTNIK</vt:lpstr>
      <vt:lpstr>PARALELOGRAM</vt:lpstr>
      <vt:lpstr>ROMB</vt:lpstr>
      <vt:lpstr>TRAPEZ</vt:lpstr>
      <vt:lpstr>PRAVOKUTNI TRAPEZ</vt:lpstr>
      <vt:lpstr>JEDNAKOKRAČNI TRAPEZ</vt:lpstr>
      <vt:lpstr>Slajd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ČETVEROKUTI</dc:title>
  <dc:creator>Lucija</dc:creator>
  <cp:lastModifiedBy>name</cp:lastModifiedBy>
  <cp:revision>10</cp:revision>
  <dcterms:created xsi:type="dcterms:W3CDTF">2017-06-12T20:58:55Z</dcterms:created>
  <dcterms:modified xsi:type="dcterms:W3CDTF">2017-06-19T13:46:32Z</dcterms:modified>
</cp:coreProperties>
</file>